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modernComment_100_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8" r:id="rId2"/>
    <p:sldId id="256" r:id="rId3"/>
    <p:sldId id="257" r:id="rId4"/>
  </p:sldIdLst>
  <p:sldSz cx="7569200" cy="10706100"/>
  <p:notesSz cx="7569200" cy="10706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876B0A-80B3-2DCB-E987-94D9CAB8B502}" name="Blessing Adesoye" initials="" userId="S::blessingadesoye@meristemng.com::f4801a72-cc3e-4766-9360-fda126ef85b3" providerId="AD"/>
  <p188:author id="{CEB0729C-A5B9-6450-3DAB-B771F023E5EA}" name="Temiloluwa Oyenuga" initials="TO" userId="S::temiloluwaoyenuga@meristemng.com::72e4ccab-206a-4b33-b25c-2e6a0daf0c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87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AD12F-DD74-4D31-82B8-A4F38A6A4DA3}" v="877" dt="2024-11-18T16:46:35.344"/>
    <p1510:client id="{9FC3F961-57CE-4824-8852-00773347E375}" v="192" dt="2024-11-18T15:48:36.3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miloluwa Oyenuga" userId="72e4ccab-206a-4b33-b25c-2e6a0daf0ca3" providerId="ADAL" clId="{21CAD12F-DD74-4D31-82B8-A4F38A6A4DA3}"/>
    <pc:docChg chg="undo custSel addSld delSld modSld sldOrd delMainMaster">
      <pc:chgData name="Temiloluwa Oyenuga" userId="72e4ccab-206a-4b33-b25c-2e6a0daf0ca3" providerId="ADAL" clId="{21CAD12F-DD74-4D31-82B8-A4F38A6A4DA3}" dt="2024-11-18T16:46:35.344" v="2260" actId="6549"/>
      <pc:docMkLst>
        <pc:docMk/>
      </pc:docMkLst>
      <pc:sldChg chg="modSp mod addCm delCm modCm">
        <pc:chgData name="Temiloluwa Oyenuga" userId="72e4ccab-206a-4b33-b25c-2e6a0daf0ca3" providerId="ADAL" clId="{21CAD12F-DD74-4D31-82B8-A4F38A6A4DA3}" dt="2024-11-18T16:46:35.344" v="2260" actId="6549"/>
        <pc:sldMkLst>
          <pc:docMk/>
          <pc:sldMk cId="0" sldId="256"/>
        </pc:sldMkLst>
        <pc:spChg chg="mod">
          <ac:chgData name="Temiloluwa Oyenuga" userId="72e4ccab-206a-4b33-b25c-2e6a0daf0ca3" providerId="ADAL" clId="{21CAD12F-DD74-4D31-82B8-A4F38A6A4DA3}" dt="2024-11-18T15:38:48.207" v="2021" actId="20577"/>
          <ac:spMkLst>
            <pc:docMk/>
            <pc:sldMk cId="0" sldId="256"/>
            <ac:spMk id="2" creationId="{00000000-0000-0000-0000-000000000000}"/>
          </ac:spMkLst>
        </pc:spChg>
        <pc:spChg chg="mod">
          <ac:chgData name="Temiloluwa Oyenuga" userId="72e4ccab-206a-4b33-b25c-2e6a0daf0ca3" providerId="ADAL" clId="{21CAD12F-DD74-4D31-82B8-A4F38A6A4DA3}" dt="2024-11-18T08:49:38.212" v="47" actId="1035"/>
          <ac:spMkLst>
            <pc:docMk/>
            <pc:sldMk cId="0" sldId="256"/>
            <ac:spMk id="10" creationId="{00000000-0000-0000-0000-000000000000}"/>
          </ac:spMkLst>
        </pc:spChg>
        <pc:spChg chg="mod">
          <ac:chgData name="Temiloluwa Oyenuga" userId="72e4ccab-206a-4b33-b25c-2e6a0daf0ca3" providerId="ADAL" clId="{21CAD12F-DD74-4D31-82B8-A4F38A6A4DA3}" dt="2024-11-18T16:33:32.145" v="2035" actId="6549"/>
          <ac:spMkLst>
            <pc:docMk/>
            <pc:sldMk cId="0" sldId="256"/>
            <ac:spMk id="11" creationId="{00000000-0000-0000-0000-000000000000}"/>
          </ac:spMkLst>
        </pc:spChg>
        <pc:spChg chg="mod">
          <ac:chgData name="Temiloluwa Oyenuga" userId="72e4ccab-206a-4b33-b25c-2e6a0daf0ca3" providerId="ADAL" clId="{21CAD12F-DD74-4D31-82B8-A4F38A6A4DA3}" dt="2024-11-18T16:37:03.075" v="2173" actId="6549"/>
          <ac:spMkLst>
            <pc:docMk/>
            <pc:sldMk cId="0" sldId="256"/>
            <ac:spMk id="12" creationId="{00000000-0000-0000-0000-000000000000}"/>
          </ac:spMkLst>
        </pc:spChg>
        <pc:spChg chg="mod">
          <ac:chgData name="Temiloluwa Oyenuga" userId="72e4ccab-206a-4b33-b25c-2e6a0daf0ca3" providerId="ADAL" clId="{21CAD12F-DD74-4D31-82B8-A4F38A6A4DA3}" dt="2024-11-18T16:46:35.344" v="2260" actId="6549"/>
          <ac:spMkLst>
            <pc:docMk/>
            <pc:sldMk cId="0" sldId="256"/>
            <ac:spMk id="15" creationId="{00000000-0000-0000-0000-000000000000}"/>
          </ac:spMkLst>
        </pc:spChg>
        <pc:spChg chg="mod">
          <ac:chgData name="Temiloluwa Oyenuga" userId="72e4ccab-206a-4b33-b25c-2e6a0daf0ca3" providerId="ADAL" clId="{21CAD12F-DD74-4D31-82B8-A4F38A6A4DA3}" dt="2024-11-18T08:49:38.212" v="47" actId="1035"/>
          <ac:spMkLst>
            <pc:docMk/>
            <pc:sldMk cId="0" sldId="256"/>
            <ac:spMk id="41" creationId="{00000000-0000-0000-0000-000000000000}"/>
          </ac:spMkLst>
        </pc:spChg>
        <pc:spChg chg="mod">
          <ac:chgData name="Temiloluwa Oyenuga" userId="72e4ccab-206a-4b33-b25c-2e6a0daf0ca3" providerId="ADAL" clId="{21CAD12F-DD74-4D31-82B8-A4F38A6A4DA3}" dt="2024-11-18T16:36:17.248" v="2125" actId="1036"/>
          <ac:spMkLst>
            <pc:docMk/>
            <pc:sldMk cId="0" sldId="256"/>
            <ac:spMk id="57" creationId="{50713D21-EB85-E81C-2444-E1BA85F63593}"/>
          </ac:spMkLst>
        </pc:spChg>
        <pc:spChg chg="mod">
          <ac:chgData name="Temiloluwa Oyenuga" userId="72e4ccab-206a-4b33-b25c-2e6a0daf0ca3" providerId="ADAL" clId="{21CAD12F-DD74-4D31-82B8-A4F38A6A4DA3}" dt="2024-11-18T16:34:46.486" v="2055" actId="1036"/>
          <ac:spMkLst>
            <pc:docMk/>
            <pc:sldMk cId="0" sldId="256"/>
            <ac:spMk id="58" creationId="{400E1D30-5452-13A0-D551-D597F59BB79C}"/>
          </ac:spMkLst>
        </pc:spChg>
        <pc:graphicFrameChg chg="modGraphic">
          <ac:chgData name="Temiloluwa Oyenuga" userId="72e4ccab-206a-4b33-b25c-2e6a0daf0ca3" providerId="ADAL" clId="{21CAD12F-DD74-4D31-82B8-A4F38A6A4DA3}" dt="2024-11-18T09:29:53.476" v="59" actId="20577"/>
          <ac:graphicFrameMkLst>
            <pc:docMk/>
            <pc:sldMk cId="0" sldId="256"/>
            <ac:graphicFrameMk id="4" creationId="{00000000-0000-0000-0000-000000000000}"/>
          </ac:graphicFrameMkLst>
        </pc:graphicFrameChg>
        <pc:graphicFrameChg chg="mod">
          <ac:chgData name="Temiloluwa Oyenuga" userId="72e4ccab-206a-4b33-b25c-2e6a0daf0ca3" providerId="ADAL" clId="{21CAD12F-DD74-4D31-82B8-A4F38A6A4DA3}" dt="2024-11-18T14:34:30.167" v="1525"/>
          <ac:graphicFrameMkLst>
            <pc:docMk/>
            <pc:sldMk cId="0" sldId="256"/>
            <ac:graphicFrameMk id="13" creationId="{01B6793D-FE6F-1318-A732-2BDB1DC9550F}"/>
          </ac:graphicFrameMkLst>
        </pc:graphicFrameChg>
        <pc:graphicFrameChg chg="mod">
          <ac:chgData name="Temiloluwa Oyenuga" userId="72e4ccab-206a-4b33-b25c-2e6a0daf0ca3" providerId="ADAL" clId="{21CAD12F-DD74-4D31-82B8-A4F38A6A4DA3}" dt="2024-11-18T14:33:11.058" v="1518" actId="692"/>
          <ac:graphicFrameMkLst>
            <pc:docMk/>
            <pc:sldMk cId="0" sldId="256"/>
            <ac:graphicFrameMk id="14" creationId="{8AD14AC4-5B19-5C19-A260-A81AE1C1F7D3}"/>
          </ac:graphicFrameMkLst>
        </pc:graphicFrameChg>
        <pc:extLst>
          <p:ext xmlns:p="http://schemas.openxmlformats.org/presentationml/2006/main" uri="{D6D511B9-2390-475A-947B-AFAB55BFBCF1}">
            <pc226:cmChg xmlns:pc226="http://schemas.microsoft.com/office/powerpoint/2022/06/main/command" chg="add del mod">
              <pc226:chgData name="Temiloluwa Oyenuga" userId="72e4ccab-206a-4b33-b25c-2e6a0daf0ca3" providerId="ADAL" clId="{21CAD12F-DD74-4D31-82B8-A4F38A6A4DA3}" dt="2024-11-18T15:38:52.117" v="2022"/>
              <pc2:cmMkLst xmlns:pc2="http://schemas.microsoft.com/office/powerpoint/2019/9/main/command">
                <pc:docMk/>
                <pc:sldMk cId="0" sldId="256"/>
                <pc2:cmMk id="{090BF91C-47A9-44B1-A2D1-EC977BFCD570}"/>
              </pc2:cmMkLst>
            </pc226:cmChg>
            <pc226:cmChg xmlns:pc226="http://schemas.microsoft.com/office/powerpoint/2022/06/main/command" chg="add del mod">
              <pc226:chgData name="Temiloluwa Oyenuga" userId="72e4ccab-206a-4b33-b25c-2e6a0daf0ca3" providerId="ADAL" clId="{21CAD12F-DD74-4D31-82B8-A4F38A6A4DA3}" dt="2024-11-18T15:39:08.917" v="2025"/>
              <pc2:cmMkLst xmlns:pc2="http://schemas.microsoft.com/office/powerpoint/2019/9/main/command">
                <pc:docMk/>
                <pc:sldMk cId="0" sldId="256"/>
                <pc2:cmMk id="{6024F45F-5A8E-49B1-A2CD-C9153803DAFF}"/>
              </pc2:cmMkLst>
            </pc226:cmChg>
            <pc226:cmChg xmlns:pc226="http://schemas.microsoft.com/office/powerpoint/2022/06/main/command" chg="add del mod">
              <pc226:chgData name="Temiloluwa Oyenuga" userId="72e4ccab-206a-4b33-b25c-2e6a0daf0ca3" providerId="ADAL" clId="{21CAD12F-DD74-4D31-82B8-A4F38A6A4DA3}" dt="2024-11-18T15:39:06.090" v="2024"/>
              <pc2:cmMkLst xmlns:pc2="http://schemas.microsoft.com/office/powerpoint/2019/9/main/command">
                <pc:docMk/>
                <pc:sldMk cId="0" sldId="256"/>
                <pc2:cmMk id="{08D463C5-3D1E-4B7C-873F-4488FEA487AB}"/>
              </pc2:cmMkLst>
            </pc226:cmChg>
            <pc226:cmChg xmlns:pc226="http://schemas.microsoft.com/office/powerpoint/2022/06/main/command" chg="add mod modTsk">
              <pc226:chgData name="Temiloluwa Oyenuga" userId="72e4ccab-206a-4b33-b25c-2e6a0daf0ca3" providerId="ADAL" clId="{21CAD12F-DD74-4D31-82B8-A4F38A6A4DA3}" dt="2024-11-18T16:38:17.558" v="2174" actId="20577"/>
              <pc2:cmMkLst xmlns:pc2="http://schemas.microsoft.com/office/powerpoint/2019/9/main/command">
                <pc:docMk/>
                <pc:sldMk cId="0" sldId="256"/>
                <pc2:cmMk id="{1A33A0C6-3AA5-4A7B-894A-90B3F9A51F69}"/>
              </pc2:cmMkLst>
              <pc226:cmRplyChg chg="add">
                <pc226:chgData name="Temiloluwa Oyenuga" userId="72e4ccab-206a-4b33-b25c-2e6a0daf0ca3" providerId="ADAL" clId="{21CAD12F-DD74-4D31-82B8-A4F38A6A4DA3}" dt="2024-11-18T13:04:37.945" v="823"/>
                <pc2:cmRplyMkLst xmlns:pc2="http://schemas.microsoft.com/office/powerpoint/2019/9/main/command">
                  <pc:docMk/>
                  <pc:sldMk cId="0" sldId="256"/>
                  <pc2:cmMk id="{1A33A0C6-3AA5-4A7B-894A-90B3F9A51F69}"/>
                  <pc2:cmRplyMk id="{C0709351-0478-4DFD-8C02-0BB5BDFB83BF}"/>
                </pc2:cmRplyMkLst>
              </pc226:cmRplyChg>
            </pc226:cmChg>
            <pc226:cmChg xmlns:pc226="http://schemas.microsoft.com/office/powerpoint/2022/06/main/command" chg="add del mod">
              <pc226:chgData name="Temiloluwa Oyenuga" userId="72e4ccab-206a-4b33-b25c-2e6a0daf0ca3" providerId="ADAL" clId="{21CAD12F-DD74-4D31-82B8-A4F38A6A4DA3}" dt="2024-11-18T15:38:59.494" v="2023"/>
              <pc2:cmMkLst xmlns:pc2="http://schemas.microsoft.com/office/powerpoint/2019/9/main/command">
                <pc:docMk/>
                <pc:sldMk cId="0" sldId="256"/>
                <pc2:cmMk id="{662647D7-87A3-4F61-848D-C50F489CE040}"/>
              </pc2:cmMkLst>
            </pc226:cmChg>
          </p:ext>
        </pc:extLst>
      </pc:sldChg>
      <pc:sldChg chg="modSp mod">
        <pc:chgData name="Temiloluwa Oyenuga" userId="72e4ccab-206a-4b33-b25c-2e6a0daf0ca3" providerId="ADAL" clId="{21CAD12F-DD74-4D31-82B8-A4F38A6A4DA3}" dt="2024-11-18T15:41:01.642" v="2030" actId="1037"/>
        <pc:sldMkLst>
          <pc:docMk/>
          <pc:sldMk cId="0" sldId="257"/>
        </pc:sldMkLst>
        <pc:spChg chg="mod">
          <ac:chgData name="Temiloluwa Oyenuga" userId="72e4ccab-206a-4b33-b25c-2e6a0daf0ca3" providerId="ADAL" clId="{21CAD12F-DD74-4D31-82B8-A4F38A6A4DA3}" dt="2024-11-18T15:41:01.642" v="2030" actId="1037"/>
          <ac:spMkLst>
            <pc:docMk/>
            <pc:sldMk cId="0" sldId="257"/>
            <ac:spMk id="6" creationId="{00000000-0000-0000-0000-000000000000}"/>
          </ac:spMkLst>
        </pc:spChg>
      </pc:sldChg>
      <pc:sldChg chg="modSp add del mod ord">
        <pc:chgData name="Temiloluwa Oyenuga" userId="72e4ccab-206a-4b33-b25c-2e6a0daf0ca3" providerId="ADAL" clId="{21CAD12F-DD74-4D31-82B8-A4F38A6A4DA3}" dt="2024-11-18T15:40:21.804" v="2026" actId="2696"/>
        <pc:sldMkLst>
          <pc:docMk/>
          <pc:sldMk cId="1925205872" sldId="340"/>
        </pc:sldMkLst>
        <pc:spChg chg="mod">
          <ac:chgData name="Temiloluwa Oyenuga" userId="72e4ccab-206a-4b33-b25c-2e6a0daf0ca3" providerId="ADAL" clId="{21CAD12F-DD74-4D31-82B8-A4F38A6A4DA3}" dt="2024-11-18T15:37:16.887" v="2020" actId="14100"/>
          <ac:spMkLst>
            <pc:docMk/>
            <pc:sldMk cId="1925205872" sldId="340"/>
            <ac:spMk id="10" creationId="{2F076810-0EC8-828D-D010-54A5EBE49717}"/>
          </ac:spMkLst>
        </pc:spChg>
        <pc:spChg chg="mod">
          <ac:chgData name="Temiloluwa Oyenuga" userId="72e4ccab-206a-4b33-b25c-2e6a0daf0ca3" providerId="ADAL" clId="{21CAD12F-DD74-4D31-82B8-A4F38A6A4DA3}" dt="2024-11-18T15:35:53.731" v="2003" actId="20577"/>
          <ac:spMkLst>
            <pc:docMk/>
            <pc:sldMk cId="1925205872" sldId="340"/>
            <ac:spMk id="16" creationId="{B60FD783-BA79-40F2-E445-618675020BC1}"/>
          </ac:spMkLst>
        </pc:spChg>
        <pc:spChg chg="mod">
          <ac:chgData name="Temiloluwa Oyenuga" userId="72e4ccab-206a-4b33-b25c-2e6a0daf0ca3" providerId="ADAL" clId="{21CAD12F-DD74-4D31-82B8-A4F38A6A4DA3}" dt="2024-11-18T15:36:00.756" v="2012" actId="6549"/>
          <ac:spMkLst>
            <pc:docMk/>
            <pc:sldMk cId="1925205872" sldId="340"/>
            <ac:spMk id="18" creationId="{3CB97953-ED3C-AAF8-F4FC-475D3B7567CC}"/>
          </ac:spMkLst>
        </pc:spChg>
        <pc:picChg chg="mod">
          <ac:chgData name="Temiloluwa Oyenuga" userId="72e4ccab-206a-4b33-b25c-2e6a0daf0ca3" providerId="ADAL" clId="{21CAD12F-DD74-4D31-82B8-A4F38A6A4DA3}" dt="2024-11-18T15:37:16.387" v="2019" actId="14100"/>
          <ac:picMkLst>
            <pc:docMk/>
            <pc:sldMk cId="1925205872" sldId="340"/>
            <ac:picMk id="4" creationId="{53974A79-D0E7-025A-5213-D0EEED672AF3}"/>
          </ac:picMkLst>
        </pc:picChg>
      </pc:sldChg>
      <pc:sldChg chg="add del">
        <pc:chgData name="Temiloluwa Oyenuga" userId="72e4ccab-206a-4b33-b25c-2e6a0daf0ca3" providerId="ADAL" clId="{21CAD12F-DD74-4D31-82B8-A4F38A6A4DA3}" dt="2024-11-18T15:36:56.119" v="2016" actId="2696"/>
        <pc:sldMkLst>
          <pc:docMk/>
          <pc:sldMk cId="2458497010" sldId="341"/>
        </pc:sldMkLst>
      </pc:sldChg>
      <pc:sldMasterChg chg="del delSldLayout">
        <pc:chgData name="Temiloluwa Oyenuga" userId="72e4ccab-206a-4b33-b25c-2e6a0daf0ca3" providerId="ADAL" clId="{21CAD12F-DD74-4D31-82B8-A4F38A6A4DA3}" dt="2024-11-18T15:36:56.119" v="2016" actId="2696"/>
        <pc:sldMasterMkLst>
          <pc:docMk/>
          <pc:sldMasterMk cId="1354813821" sldId="2147483666"/>
        </pc:sldMasterMkLst>
        <pc:sldLayoutChg chg="del">
          <pc:chgData name="Temiloluwa Oyenuga" userId="72e4ccab-206a-4b33-b25c-2e6a0daf0ca3" providerId="ADAL" clId="{21CAD12F-DD74-4D31-82B8-A4F38A6A4DA3}" dt="2024-11-18T15:36:56.119" v="2016" actId="2696"/>
          <pc:sldLayoutMkLst>
            <pc:docMk/>
            <pc:sldMasterMk cId="1354813821" sldId="2147483666"/>
            <pc:sldLayoutMk cId="458284050" sldId="2147483667"/>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1534337095" sldId="2147483668"/>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1544215785" sldId="2147483669"/>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404447309" sldId="2147483670"/>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1765084412" sldId="2147483671"/>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4189244152" sldId="2147483672"/>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171119241" sldId="2147483673"/>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3776612815" sldId="2147483674"/>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2433555211" sldId="2147483675"/>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1856994632" sldId="2147483676"/>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1790287401" sldId="2147483677"/>
          </pc:sldLayoutMkLst>
        </pc:sldLayoutChg>
        <pc:sldLayoutChg chg="del">
          <pc:chgData name="Temiloluwa Oyenuga" userId="72e4ccab-206a-4b33-b25c-2e6a0daf0ca3" providerId="ADAL" clId="{21CAD12F-DD74-4D31-82B8-A4F38A6A4DA3}" dt="2024-11-18T15:36:56.119" v="2016" actId="2696"/>
          <pc:sldLayoutMkLst>
            <pc:docMk/>
            <pc:sldMasterMk cId="1354813821" sldId="2147483666"/>
            <pc:sldLayoutMk cId="524257495" sldId="2147483678"/>
          </pc:sldLayoutMkLst>
        </pc:sldLayoutChg>
      </pc:sldMasterChg>
    </pc:docChg>
  </pc:docChgLst>
  <pc:docChgLst>
    <pc:chgData name="Blessing Adesoye" userId="f4801a72-cc3e-4766-9360-fda126ef85b3" providerId="ADAL" clId="{9FC3F961-57CE-4824-8852-00773347E375}"/>
    <pc:docChg chg="custSel addSld modSld sldOrd">
      <pc:chgData name="Blessing Adesoye" userId="f4801a72-cc3e-4766-9360-fda126ef85b3" providerId="ADAL" clId="{9FC3F961-57CE-4824-8852-00773347E375}" dt="2024-11-18T15:48:36.392" v="1015" actId="20577"/>
      <pc:docMkLst>
        <pc:docMk/>
      </pc:docMkLst>
      <pc:sldChg chg="modSp mod modCm">
        <pc:chgData name="Blessing Adesoye" userId="f4801a72-cc3e-4766-9360-fda126ef85b3" providerId="ADAL" clId="{9FC3F961-57CE-4824-8852-00773347E375}" dt="2024-11-18T13:13:56.821" v="981" actId="20577"/>
        <pc:sldMkLst>
          <pc:docMk/>
          <pc:sldMk cId="0" sldId="256"/>
        </pc:sldMkLst>
        <pc:spChg chg="mod">
          <ac:chgData name="Blessing Adesoye" userId="f4801a72-cc3e-4766-9360-fda126ef85b3" providerId="ADAL" clId="{9FC3F961-57CE-4824-8852-00773347E375}" dt="2024-11-18T12:42:16.784" v="791" actId="20577"/>
          <ac:spMkLst>
            <pc:docMk/>
            <pc:sldMk cId="0" sldId="256"/>
            <ac:spMk id="2" creationId="{00000000-0000-0000-0000-000000000000}"/>
          </ac:spMkLst>
        </pc:spChg>
        <pc:spChg chg="mod">
          <ac:chgData name="Blessing Adesoye" userId="f4801a72-cc3e-4766-9360-fda126ef85b3" providerId="ADAL" clId="{9FC3F961-57CE-4824-8852-00773347E375}" dt="2024-11-18T13:08:02.268" v="961" actId="20577"/>
          <ac:spMkLst>
            <pc:docMk/>
            <pc:sldMk cId="0" sldId="256"/>
            <ac:spMk id="12" creationId="{00000000-0000-0000-0000-000000000000}"/>
          </ac:spMkLst>
        </pc:spChg>
        <pc:spChg chg="mod">
          <ac:chgData name="Blessing Adesoye" userId="f4801a72-cc3e-4766-9360-fda126ef85b3" providerId="ADAL" clId="{9FC3F961-57CE-4824-8852-00773347E375}" dt="2024-11-18T13:13:56.821" v="981" actId="20577"/>
          <ac:spMkLst>
            <pc:docMk/>
            <pc:sldMk cId="0" sldId="256"/>
            <ac:spMk id="15" creationId="{00000000-0000-0000-0000-000000000000}"/>
          </ac:spMkLst>
        </pc:spChg>
        <pc:spChg chg="mod">
          <ac:chgData name="Blessing Adesoye" userId="f4801a72-cc3e-4766-9360-fda126ef85b3" providerId="ADAL" clId="{9FC3F961-57CE-4824-8852-00773347E375}" dt="2024-11-15T15:32:26.316" v="672" actId="20577"/>
          <ac:spMkLst>
            <pc:docMk/>
            <pc:sldMk cId="0" sldId="256"/>
            <ac:spMk id="57" creationId="{50713D21-EB85-E81C-2444-E1BA85F63593}"/>
          </ac:spMkLst>
        </pc:spChg>
        <pc:graphicFrameChg chg="modGraphic">
          <ac:chgData name="Blessing Adesoye" userId="f4801a72-cc3e-4766-9360-fda126ef85b3" providerId="ADAL" clId="{9FC3F961-57CE-4824-8852-00773347E375}" dt="2024-11-15T15:54:32.077" v="773" actId="20577"/>
          <ac:graphicFrameMkLst>
            <pc:docMk/>
            <pc:sldMk cId="0" sldId="256"/>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Blessing Adesoye" userId="f4801a72-cc3e-4766-9360-fda126ef85b3" providerId="ADAL" clId="{9FC3F961-57CE-4824-8852-00773347E375}" dt="2024-11-18T13:01:51.641" v="923" actId="20577"/>
              <pc2:cmMkLst xmlns:pc2="http://schemas.microsoft.com/office/powerpoint/2019/9/main/command">
                <pc:docMk/>
                <pc:sldMk cId="0" sldId="256"/>
                <pc2:cmMk id="{090BF91C-47A9-44B1-A2D1-EC977BFCD570}"/>
              </pc2:cmMkLst>
            </pc226:cmChg>
            <pc226:cmChg xmlns:pc226="http://schemas.microsoft.com/office/powerpoint/2022/06/main/command" chg="mod">
              <pc226:chgData name="Blessing Adesoye" userId="f4801a72-cc3e-4766-9360-fda126ef85b3" providerId="ADAL" clId="{9FC3F961-57CE-4824-8852-00773347E375}" dt="2024-11-18T13:08:02.268" v="961" actId="20577"/>
              <pc2:cmMkLst xmlns:pc2="http://schemas.microsoft.com/office/powerpoint/2019/9/main/command">
                <pc:docMk/>
                <pc:sldMk cId="0" sldId="256"/>
                <pc2:cmMk id="{6024F45F-5A8E-49B1-A2CD-C9153803DAFF}"/>
              </pc2:cmMkLst>
            </pc226:cmChg>
            <pc226:cmChg xmlns:pc226="http://schemas.microsoft.com/office/powerpoint/2022/06/main/command" chg="mod">
              <pc226:chgData name="Blessing Adesoye" userId="f4801a72-cc3e-4766-9360-fda126ef85b3" providerId="ADAL" clId="{9FC3F961-57CE-4824-8852-00773347E375}" dt="2024-11-18T13:13:56.821" v="981" actId="20577"/>
              <pc2:cmMkLst xmlns:pc2="http://schemas.microsoft.com/office/powerpoint/2019/9/main/command">
                <pc:docMk/>
                <pc:sldMk cId="0" sldId="256"/>
                <pc2:cmMk id="{08D463C5-3D1E-4B7C-873F-4488FEA487AB}"/>
              </pc2:cmMkLst>
            </pc226:cmChg>
            <pc226:cmChg xmlns:pc226="http://schemas.microsoft.com/office/powerpoint/2022/06/main/command" chg="mod">
              <pc226:chgData name="Blessing Adesoye" userId="f4801a72-cc3e-4766-9360-fda126ef85b3" providerId="ADAL" clId="{9FC3F961-57CE-4824-8852-00773347E375}" dt="2024-11-18T13:08:02.268" v="961" actId="20577"/>
              <pc2:cmMkLst xmlns:pc2="http://schemas.microsoft.com/office/powerpoint/2019/9/main/command">
                <pc:docMk/>
                <pc:sldMk cId="0" sldId="256"/>
                <pc2:cmMk id="{1A33A0C6-3AA5-4A7B-894A-90B3F9A51F69}"/>
              </pc2:cmMkLst>
            </pc226:cmChg>
            <pc226:cmChg xmlns:pc226="http://schemas.microsoft.com/office/powerpoint/2022/06/main/command" chg="mod">
              <pc226:chgData name="Blessing Adesoye" userId="f4801a72-cc3e-4766-9360-fda126ef85b3" providerId="ADAL" clId="{9FC3F961-57CE-4824-8852-00773347E375}" dt="2024-11-18T13:08:02.268" v="961" actId="20577"/>
              <pc2:cmMkLst xmlns:pc2="http://schemas.microsoft.com/office/powerpoint/2019/9/main/command">
                <pc:docMk/>
                <pc:sldMk cId="0" sldId="256"/>
                <pc2:cmMk id="{662647D7-87A3-4F61-848D-C50F489CE040}"/>
              </pc2:cmMkLst>
            </pc226:cmChg>
          </p:ext>
        </pc:extLst>
      </pc:sldChg>
      <pc:sldChg chg="modSp add mod ord">
        <pc:chgData name="Blessing Adesoye" userId="f4801a72-cc3e-4766-9360-fda126ef85b3" providerId="ADAL" clId="{9FC3F961-57CE-4824-8852-00773347E375}" dt="2024-11-18T15:48:36.392" v="1015" actId="20577"/>
        <pc:sldMkLst>
          <pc:docMk/>
          <pc:sldMk cId="0" sldId="258"/>
        </pc:sldMkLst>
        <pc:spChg chg="mod">
          <ac:chgData name="Blessing Adesoye" userId="f4801a72-cc3e-4766-9360-fda126ef85b3" providerId="ADAL" clId="{9FC3F961-57CE-4824-8852-00773347E375}" dt="2024-11-18T15:48:29.649" v="1000" actId="20577"/>
          <ac:spMkLst>
            <pc:docMk/>
            <pc:sldMk cId="0" sldId="258"/>
            <ac:spMk id="10" creationId="{00000000-0000-0000-0000-000000000000}"/>
          </ac:spMkLst>
        </pc:spChg>
        <pc:spChg chg="mod">
          <ac:chgData name="Blessing Adesoye" userId="f4801a72-cc3e-4766-9360-fda126ef85b3" providerId="ADAL" clId="{9FC3F961-57CE-4824-8852-00773347E375}" dt="2024-11-18T15:48:36.392" v="1015" actId="20577"/>
          <ac:spMkLst>
            <pc:docMk/>
            <pc:sldMk cId="0" sldId="258"/>
            <ac:spMk id="1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lessingadesoye.MERISTEMNG\OneDrive%20-%20Meristem\Documents\RESEARCH\MACROS\Inflation\cpi_1NewAug_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4339457567804"/>
          <c:y val="0.22814587921601404"/>
          <c:w val="0.82406860600758236"/>
          <c:h val="0.61561587041820609"/>
        </c:manualLayout>
      </c:layout>
      <c:barChart>
        <c:barDir val="col"/>
        <c:grouping val="clustered"/>
        <c:varyColors val="0"/>
        <c:ser>
          <c:idx val="0"/>
          <c:order val="0"/>
          <c:tx>
            <c:strRef>
              <c:f>EV_EBITDA!$Z$36</c:f>
              <c:strCache>
                <c:ptCount val="1"/>
                <c:pt idx="0">
                  <c:v>Headline</c:v>
                </c:pt>
              </c:strCache>
            </c:strRef>
          </c:tx>
          <c:spPr>
            <a:solidFill>
              <a:srgbClr val="339966"/>
            </a:solidFill>
            <a:ln>
              <a:solidFill>
                <a:srgbClr val="339966"/>
              </a:solidFill>
            </a:ln>
            <a:effectLst/>
          </c:spPr>
          <c:invertIfNegative val="0"/>
          <c:dPt>
            <c:idx val="0"/>
            <c:invertIfNegative val="0"/>
            <c:bubble3D val="0"/>
            <c:spPr>
              <a:solidFill>
                <a:srgbClr val="339966"/>
              </a:solidFill>
              <a:ln>
                <a:solidFill>
                  <a:srgbClr val="339966"/>
                </a:solidFill>
              </a:ln>
              <a:effectLst/>
            </c:spPr>
            <c:extLst>
              <c:ext xmlns:c16="http://schemas.microsoft.com/office/drawing/2014/chart" uri="{C3380CC4-5D6E-409C-BE32-E72D297353CC}">
                <c16:uniqueId val="{00000003-34EB-4C5D-937A-C942F74F8C8D}"/>
              </c:ext>
            </c:extLst>
          </c:dPt>
          <c:cat>
            <c:numRef>
              <c:f>EV_EBITDA!$Y$37:$Y$49</c:f>
              <c:numCache>
                <c:formatCode>mmm\-yy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EV_EBITDA!$Z$37:$Z$49</c:f>
              <c:numCache>
                <c:formatCode>0.00%</c:formatCode>
                <c:ptCount val="13"/>
                <c:pt idx="0">
                  <c:v>0.27329999999999999</c:v>
                </c:pt>
                <c:pt idx="1">
                  <c:v>0.28199999999999997</c:v>
                </c:pt>
                <c:pt idx="2">
                  <c:v>0.28920000000000001</c:v>
                </c:pt>
                <c:pt idx="3">
                  <c:v>0.29899999999999999</c:v>
                </c:pt>
                <c:pt idx="4">
                  <c:v>0.317</c:v>
                </c:pt>
                <c:pt idx="5">
                  <c:v>0.33200000000000002</c:v>
                </c:pt>
                <c:pt idx="6">
                  <c:v>0.33689999999999998</c:v>
                </c:pt>
                <c:pt idx="7">
                  <c:v>0.33953014355024747</c:v>
                </c:pt>
                <c:pt idx="8">
                  <c:v>0.34191671544968527</c:v>
                </c:pt>
                <c:pt idx="9">
                  <c:v>0.33395251891805117</c:v>
                </c:pt>
                <c:pt idx="10">
                  <c:v>0.32150132295657502</c:v>
                </c:pt>
                <c:pt idx="11">
                  <c:v>0.32700000000000001</c:v>
                </c:pt>
                <c:pt idx="12">
                  <c:v>0.33879999999999999</c:v>
                </c:pt>
              </c:numCache>
            </c:numRef>
          </c:val>
          <c:extLst>
            <c:ext xmlns:c16="http://schemas.microsoft.com/office/drawing/2014/chart" uri="{C3380CC4-5D6E-409C-BE32-E72D297353CC}">
              <c16:uniqueId val="{00000000-34EB-4C5D-937A-C942F74F8C8D}"/>
            </c:ext>
          </c:extLst>
        </c:ser>
        <c:ser>
          <c:idx val="1"/>
          <c:order val="1"/>
          <c:tx>
            <c:strRef>
              <c:f>EV_EBITDA!$AA$36</c:f>
              <c:strCache>
                <c:ptCount val="1"/>
                <c:pt idx="0">
                  <c:v>Food</c:v>
                </c:pt>
              </c:strCache>
            </c:strRef>
          </c:tx>
          <c:spPr>
            <a:solidFill>
              <a:srgbClr val="AFC879"/>
            </a:solidFill>
            <a:ln>
              <a:solidFill>
                <a:srgbClr val="AFC879"/>
              </a:solidFill>
            </a:ln>
            <a:effectLst/>
          </c:spPr>
          <c:invertIfNegative val="0"/>
          <c:cat>
            <c:numRef>
              <c:f>EV_EBITDA!$Y$37:$Y$49</c:f>
              <c:numCache>
                <c:formatCode>mmm\-yy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EV_EBITDA!$AA$37:$AA$49</c:f>
              <c:numCache>
                <c:formatCode>0.00%</c:formatCode>
                <c:ptCount val="13"/>
                <c:pt idx="0">
                  <c:v>0.31519999999999998</c:v>
                </c:pt>
                <c:pt idx="1">
                  <c:v>0.32840000000000003</c:v>
                </c:pt>
                <c:pt idx="2">
                  <c:v>0.33929999999999999</c:v>
                </c:pt>
                <c:pt idx="3">
                  <c:v>0.35409999999999997</c:v>
                </c:pt>
                <c:pt idx="4">
                  <c:v>0.38450000000000001</c:v>
                </c:pt>
                <c:pt idx="5">
                  <c:v>0.40010000000000001</c:v>
                </c:pt>
                <c:pt idx="6">
                  <c:v>0.40529999999999999</c:v>
                </c:pt>
                <c:pt idx="7">
                  <c:v>0.40661476238672944</c:v>
                </c:pt>
                <c:pt idx="8">
                  <c:v>0.40871046383130788</c:v>
                </c:pt>
                <c:pt idx="9">
                  <c:v>0.39534249779207953</c:v>
                </c:pt>
                <c:pt idx="10">
                  <c:v>0.37522654711305392</c:v>
                </c:pt>
                <c:pt idx="11">
                  <c:v>0.37769999999999998</c:v>
                </c:pt>
                <c:pt idx="12">
                  <c:v>0.3916</c:v>
                </c:pt>
              </c:numCache>
            </c:numRef>
          </c:val>
          <c:extLst>
            <c:ext xmlns:c16="http://schemas.microsoft.com/office/drawing/2014/chart" uri="{C3380CC4-5D6E-409C-BE32-E72D297353CC}">
              <c16:uniqueId val="{00000001-34EB-4C5D-937A-C942F74F8C8D}"/>
            </c:ext>
          </c:extLst>
        </c:ser>
        <c:ser>
          <c:idx val="2"/>
          <c:order val="2"/>
          <c:tx>
            <c:strRef>
              <c:f>EV_EBITDA!$AB$36</c:f>
              <c:strCache>
                <c:ptCount val="1"/>
                <c:pt idx="0">
                  <c:v>Core</c:v>
                </c:pt>
              </c:strCache>
            </c:strRef>
          </c:tx>
          <c:spPr>
            <a:solidFill>
              <a:schemeClr val="tx1"/>
            </a:solidFill>
            <a:ln>
              <a:solidFill>
                <a:schemeClr val="tx1"/>
              </a:solidFill>
            </a:ln>
            <a:effectLst/>
          </c:spPr>
          <c:invertIfNegative val="0"/>
          <c:cat>
            <c:numRef>
              <c:f>EV_EBITDA!$Y$37:$Y$49</c:f>
              <c:numCache>
                <c:formatCode>mmm\-yy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EV_EBITDA!$AB$37:$AB$49</c:f>
              <c:numCache>
                <c:formatCode>0.00%</c:formatCode>
                <c:ptCount val="13"/>
                <c:pt idx="0">
                  <c:v>0.22690000000000002</c:v>
                </c:pt>
                <c:pt idx="1">
                  <c:v>0.22550000000000001</c:v>
                </c:pt>
                <c:pt idx="2">
                  <c:v>0.23070000000000002</c:v>
                </c:pt>
                <c:pt idx="3">
                  <c:v>0.23440000000000003</c:v>
                </c:pt>
                <c:pt idx="4">
                  <c:v>0.2389</c:v>
                </c:pt>
                <c:pt idx="5">
                  <c:v>0.25900000000000001</c:v>
                </c:pt>
                <c:pt idx="6">
                  <c:v>0.26840000000000003</c:v>
                </c:pt>
                <c:pt idx="7">
                  <c:v>0.27041417432434245</c:v>
                </c:pt>
                <c:pt idx="8">
                  <c:v>0.27402608812676332</c:v>
                </c:pt>
                <c:pt idx="9">
                  <c:v>0.27465023300449798</c:v>
                </c:pt>
                <c:pt idx="10">
                  <c:v>0.27582988141753889</c:v>
                </c:pt>
                <c:pt idx="11">
                  <c:v>0.27429999999999999</c:v>
                </c:pt>
                <c:pt idx="12">
                  <c:v>0.28370000000000001</c:v>
                </c:pt>
              </c:numCache>
            </c:numRef>
          </c:val>
          <c:extLst>
            <c:ext xmlns:c16="http://schemas.microsoft.com/office/drawing/2014/chart" uri="{C3380CC4-5D6E-409C-BE32-E72D297353CC}">
              <c16:uniqueId val="{00000002-34EB-4C5D-937A-C942F74F8C8D}"/>
            </c:ext>
          </c:extLst>
        </c:ser>
        <c:dLbls>
          <c:showLegendKey val="0"/>
          <c:showVal val="0"/>
          <c:showCatName val="0"/>
          <c:showSerName val="0"/>
          <c:showPercent val="0"/>
          <c:showBubbleSize val="0"/>
        </c:dLbls>
        <c:gapWidth val="219"/>
        <c:overlap val="-27"/>
        <c:axId val="1006363328"/>
        <c:axId val="1183814688"/>
      </c:barChart>
      <c:dateAx>
        <c:axId val="1006363328"/>
        <c:scaling>
          <c:orientation val="minMax"/>
        </c:scaling>
        <c:delete val="0"/>
        <c:axPos val="b"/>
        <c:numFmt formatCode="mmm\-yy"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14688"/>
        <c:crosses val="autoZero"/>
        <c:auto val="1"/>
        <c:lblOffset val="100"/>
        <c:baseTimeUnit val="months"/>
        <c:majorUnit val="3"/>
        <c:majorTimeUnit val="months"/>
      </c:dateAx>
      <c:valAx>
        <c:axId val="1183814688"/>
        <c:scaling>
          <c:orientation val="minMax"/>
          <c:max val="0.4"/>
          <c:min val="0.1"/>
        </c:scaling>
        <c:delete val="0"/>
        <c:axPos val="l"/>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363328"/>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Table1!$H$364</c:f>
              <c:strCache>
                <c:ptCount val="1"/>
                <c:pt idx="0">
                  <c:v>Headline</c:v>
                </c:pt>
              </c:strCache>
            </c:strRef>
          </c:tx>
          <c:spPr>
            <a:ln w="15875" cap="rnd">
              <a:solidFill>
                <a:schemeClr val="tx1"/>
              </a:solidFill>
              <a:prstDash val="sysDash"/>
              <a:round/>
            </a:ln>
            <a:effectLst/>
          </c:spPr>
          <c:marker>
            <c:symbol val="none"/>
          </c:marker>
          <c:cat>
            <c:numRef>
              <c:f>Table1!$G$365:$G$377</c:f>
              <c:numCache>
                <c:formatCode>mmm\-yy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Table1!$H$365:$H$377</c:f>
              <c:numCache>
                <c:formatCode>0.00%</c:formatCode>
                <c:ptCount val="13"/>
                <c:pt idx="0">
                  <c:v>1.7344860274254002E-2</c:v>
                </c:pt>
                <c:pt idx="1">
                  <c:v>2.0879487432290299E-2</c:v>
                </c:pt>
                <c:pt idx="2">
                  <c:v>2.2873047656188E-2</c:v>
                </c:pt>
                <c:pt idx="3">
                  <c:v>2.6402068440886099E-2</c:v>
                </c:pt>
                <c:pt idx="4">
                  <c:v>3.1173916484266199E-2</c:v>
                </c:pt>
                <c:pt idx="5">
                  <c:v>3.0190308542209401E-2</c:v>
                </c:pt>
                <c:pt idx="6">
                  <c:v>2.2868617240102199E-2</c:v>
                </c:pt>
                <c:pt idx="7">
                  <c:v>2.1388983738052501E-2</c:v>
                </c:pt>
                <c:pt idx="8">
                  <c:v>2.31039803095325E-2</c:v>
                </c:pt>
                <c:pt idx="9">
                  <c:v>2.2800000000000001E-2</c:v>
                </c:pt>
                <c:pt idx="10">
                  <c:v>2.2158251970878701E-2</c:v>
                </c:pt>
                <c:pt idx="11">
                  <c:v>2.52E-2</c:v>
                </c:pt>
                <c:pt idx="12">
                  <c:v>2.64E-2</c:v>
                </c:pt>
              </c:numCache>
            </c:numRef>
          </c:val>
          <c:smooth val="1"/>
          <c:extLst>
            <c:ext xmlns:c16="http://schemas.microsoft.com/office/drawing/2014/chart" uri="{C3380CC4-5D6E-409C-BE32-E72D297353CC}">
              <c16:uniqueId val="{00000000-BD1E-4DED-BB4E-B60F04A13282}"/>
            </c:ext>
          </c:extLst>
        </c:ser>
        <c:ser>
          <c:idx val="1"/>
          <c:order val="1"/>
          <c:tx>
            <c:strRef>
              <c:f>Table1!$I$364</c:f>
              <c:strCache>
                <c:ptCount val="1"/>
                <c:pt idx="0">
                  <c:v>Food </c:v>
                </c:pt>
              </c:strCache>
            </c:strRef>
          </c:tx>
          <c:spPr>
            <a:ln w="15875" cap="rnd">
              <a:solidFill>
                <a:srgbClr val="339966"/>
              </a:solidFill>
              <a:prstDash val="sysDash"/>
              <a:round/>
            </a:ln>
            <a:effectLst/>
          </c:spPr>
          <c:marker>
            <c:symbol val="none"/>
          </c:marker>
          <c:cat>
            <c:numRef>
              <c:f>Table1!$G$365:$G$377</c:f>
              <c:numCache>
                <c:formatCode>mmm\-yy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Table1!$I$365:$I$377</c:f>
              <c:numCache>
                <c:formatCode>0.00%</c:formatCode>
                <c:ptCount val="13"/>
                <c:pt idx="0">
                  <c:v>1.9120014770482925E-2</c:v>
                </c:pt>
                <c:pt idx="1">
                  <c:v>2.418287067872768E-2</c:v>
                </c:pt>
                <c:pt idx="2">
                  <c:v>2.722715604865698E-2</c:v>
                </c:pt>
                <c:pt idx="3">
                  <c:v>3.2119205600616707E-2</c:v>
                </c:pt>
                <c:pt idx="4">
                  <c:v>3.7896538372563099E-2</c:v>
                </c:pt>
                <c:pt idx="5">
                  <c:v>3.6165147680273152E-2</c:v>
                </c:pt>
                <c:pt idx="6">
                  <c:v>2.5049803264857787E-2</c:v>
                </c:pt>
                <c:pt idx="7">
                  <c:v>2.2849316703785972E-2</c:v>
                </c:pt>
                <c:pt idx="8">
                  <c:v>2.5492775271209921E-2</c:v>
                </c:pt>
                <c:pt idx="9">
                  <c:v>2.4720269553108097E-2</c:v>
                </c:pt>
                <c:pt idx="10">
                  <c:v>2.3699528715315381E-2</c:v>
                </c:pt>
                <c:pt idx="11">
                  <c:v>2.64E-2</c:v>
                </c:pt>
                <c:pt idx="12">
                  <c:v>2.9399999999999999E-2</c:v>
                </c:pt>
              </c:numCache>
            </c:numRef>
          </c:val>
          <c:smooth val="1"/>
          <c:extLst>
            <c:ext xmlns:c16="http://schemas.microsoft.com/office/drawing/2014/chart" uri="{C3380CC4-5D6E-409C-BE32-E72D297353CC}">
              <c16:uniqueId val="{00000001-BD1E-4DED-BB4E-B60F04A13282}"/>
            </c:ext>
          </c:extLst>
        </c:ser>
        <c:ser>
          <c:idx val="2"/>
          <c:order val="2"/>
          <c:tx>
            <c:strRef>
              <c:f>Table1!$J$364</c:f>
              <c:strCache>
                <c:ptCount val="1"/>
                <c:pt idx="0">
                  <c:v>Core</c:v>
                </c:pt>
              </c:strCache>
            </c:strRef>
          </c:tx>
          <c:spPr>
            <a:ln w="15875" cap="rnd">
              <a:solidFill>
                <a:schemeClr val="accent3"/>
              </a:solidFill>
              <a:prstDash val="sysDash"/>
              <a:round/>
            </a:ln>
            <a:effectLst/>
          </c:spPr>
          <c:marker>
            <c:symbol val="none"/>
          </c:marker>
          <c:cat>
            <c:numRef>
              <c:f>Table1!$G$365:$G$377</c:f>
              <c:numCache>
                <c:formatCode>mmm\-yy</c:formatCode>
                <c:ptCount val="13"/>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numCache>
            </c:numRef>
          </c:cat>
          <c:val>
            <c:numRef>
              <c:f>Table1!$J$365:$J$377</c:f>
              <c:numCache>
                <c:formatCode>0.00%</c:formatCode>
                <c:ptCount val="13"/>
                <c:pt idx="0">
                  <c:v>1.3893243615930544E-2</c:v>
                </c:pt>
                <c:pt idx="1">
                  <c:v>1.5343028370853346E-2</c:v>
                </c:pt>
                <c:pt idx="2">
                  <c:v>1.8205515132745802E-2</c:v>
                </c:pt>
                <c:pt idx="3">
                  <c:v>2.2405367816081139E-2</c:v>
                </c:pt>
                <c:pt idx="4">
                  <c:v>2.1715408393724118E-2</c:v>
                </c:pt>
                <c:pt idx="5">
                  <c:v>2.5392083402598756E-2</c:v>
                </c:pt>
                <c:pt idx="6">
                  <c:v>2.195943961482854E-2</c:v>
                </c:pt>
                <c:pt idx="7">
                  <c:v>2.0118526100397816E-2</c:v>
                </c:pt>
                <c:pt idx="8">
                  <c:v>2.0579672661190217E-2</c:v>
                </c:pt>
                <c:pt idx="9">
                  <c:v>2.1598880667584835E-2</c:v>
                </c:pt>
                <c:pt idx="10">
                  <c:v>2.2702361650304113E-2</c:v>
                </c:pt>
                <c:pt idx="11">
                  <c:v>2.1000000000000001E-2</c:v>
                </c:pt>
                <c:pt idx="12">
                  <c:v>2.1399999999999999E-2</c:v>
                </c:pt>
              </c:numCache>
            </c:numRef>
          </c:val>
          <c:smooth val="1"/>
          <c:extLst>
            <c:ext xmlns:c16="http://schemas.microsoft.com/office/drawing/2014/chart" uri="{C3380CC4-5D6E-409C-BE32-E72D297353CC}">
              <c16:uniqueId val="{00000002-BD1E-4DED-BB4E-B60F04A13282}"/>
            </c:ext>
          </c:extLst>
        </c:ser>
        <c:dLbls>
          <c:showLegendKey val="0"/>
          <c:showVal val="0"/>
          <c:showCatName val="0"/>
          <c:showSerName val="0"/>
          <c:showPercent val="0"/>
          <c:showBubbleSize val="0"/>
        </c:dLbls>
        <c:smooth val="0"/>
        <c:axId val="1037547007"/>
        <c:axId val="1037547487"/>
      </c:lineChart>
      <c:dateAx>
        <c:axId val="1037547007"/>
        <c:scaling>
          <c:orientation val="minMax"/>
        </c:scaling>
        <c:delete val="0"/>
        <c:axPos val="b"/>
        <c:numFmt formatCode="mmm\-yy"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37547487"/>
        <c:crosses val="autoZero"/>
        <c:auto val="1"/>
        <c:lblOffset val="100"/>
        <c:baseTimeUnit val="months"/>
        <c:majorUnit val="3"/>
        <c:majorTimeUnit val="months"/>
      </c:dateAx>
      <c:valAx>
        <c:axId val="1037547487"/>
        <c:scaling>
          <c:orientation val="minMax"/>
          <c:min val="1.0000000000000002E-2"/>
        </c:scaling>
        <c:delete val="0"/>
        <c:axPos val="l"/>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37547007"/>
        <c:crosses val="autoZero"/>
        <c:crossBetween val="between"/>
        <c:majorUnit val="1.0000000000000002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0_0.xml><?xml version="1.0" encoding="utf-8"?>
<p188:cmLst xmlns:a="http://schemas.openxmlformats.org/drawingml/2006/main" xmlns:r="http://schemas.openxmlformats.org/officeDocument/2006/relationships" xmlns:p188="http://schemas.microsoft.com/office/powerpoint/2018/8/main">
  <p188:cm id="{1A33A0C6-3AA5-4A7B-894A-90B3F9A51F69}" authorId="{CEB0729C-A5B9-6450-3DAB-B771F023E5EA}" status="resolved" created="2024-11-18T10:24:32.686" startDate="2024-11-18T13:04:37.554" dueDate="2024-11-18T13:04:37.554" assignedTo="{43876B0A-80B3-2DCB-E987-94D9CAB8B502}" complete="100000" title="@Blessing Adesoye it’s the same thing you did. You didn't change it.">
    <ac:txMkLst xmlns:ac="http://schemas.microsoft.com/office/drawing/2013/main/command">
      <pc:docMk xmlns:pc="http://schemas.microsoft.com/office/powerpoint/2013/main/command"/>
      <pc:sldMk xmlns:pc="http://schemas.microsoft.com/office/powerpoint/2013/main/command" cId="0" sldId="256"/>
      <ac:spMk id="12" creationId="{00000000-0000-0000-0000-000000000000}"/>
      <ac:txMk cp="47">
        <ac:context len="861" hash="2704066614"/>
      </ac:txMk>
    </ac:txMkLst>
    <p188:pos x="4527327" y="693144"/>
    <p188:replyLst>
      <p188:reply id="{213E5104-3ABE-46B7-94DE-54AAE9E9490A}" authorId="{43876B0A-80B3-2DCB-E987-94D9CAB8B502}" created="2024-11-18T13:04:35.092">
        <p188:txBody>
          <a:bodyPr/>
          <a:lstStyle/>
          <a:p>
            <a:r>
              <a:rPr lang="en-NG"/>
              <a:t>I changed it, I guess I wasn’t online so it didn’t save</a:t>
            </a:r>
          </a:p>
        </p188:txBody>
      </p188:reply>
      <p188:reply id="{C0709351-0478-4DFD-8C02-0BB5BDFB83BF}" authorId="{CEB0729C-A5B9-6450-3DAB-B771F023E5EA}" created="2024-11-18T13:04:37.554">
        <p188:txBody>
          <a:bodyPr/>
          <a:lstStyle/>
          <a:p>
            <a:r>
              <a:rPr lang="en-NG"/>
              <a:t>[@Blessing Adesoye]  it’s the same thing you did. You didn't change it.</a:t>
            </a:r>
          </a:p>
        </p188:txBody>
      </p188:reply>
    </p188:replyLst>
    <p188:txBody>
      <a:bodyPr/>
      <a:lstStyle/>
      <a:p>
        <a:r>
          <a:rPr lang="en-NG"/>
          <a:t>This is repeated with what's above.</a:t>
        </a:r>
      </a:p>
    </p188:txBody>
    <p188:extLst>
      <p:ext xmlns:p="http://schemas.openxmlformats.org/presentationml/2006/main" uri="{5BB2D875-25FF-4072-B9AC-8F64D62656EB}">
        <p228:taskDetails xmlns:p228="http://schemas.microsoft.com/office/powerpoint/2022/08/main">
          <p228:history>
            <p228:event time="2024-11-18T13:04:37.556" id="{53396012-3B9F-4CDA-BD94-89E35E338DBD}">
              <p228:atrbtn authorId="{CEB0729C-A5B9-6450-3DAB-B771F023E5EA}"/>
              <p228:anchr>
                <p228:comment id="{C0709351-0478-4DFD-8C02-0BB5BDFB83BF}"/>
              </p228:anchr>
              <p228:add/>
            </p228:event>
            <p228:event time="2024-11-18T13:04:37.556" id="{FF624A88-2EB7-46CD-A92A-ADDB0B2BE6A1}">
              <p228:atrbtn authorId="{CEB0729C-A5B9-6450-3DAB-B771F023E5EA}"/>
              <p228:anchr>
                <p228:comment id="{C0709351-0478-4DFD-8C02-0BB5BDFB83BF}"/>
              </p228:anchr>
              <p228:asgn authorId="{43876B0A-80B3-2DCB-E987-94D9CAB8B502}"/>
            </p228:event>
            <p228:event time="2024-11-18T13:04:37.556" id="{4F0F75DB-758D-4543-A92A-0D892E802343}">
              <p228:atrbtn authorId="{CEB0729C-A5B9-6450-3DAB-B771F023E5EA}"/>
              <p228:anchr>
                <p228:comment id="{C0709351-0478-4DFD-8C02-0BB5BDFB83BF}"/>
              </p228:anchr>
              <p228:date stDt="2024-11-18T13:04:37.554" endDt="2024-11-18T13:04:37.554"/>
            </p228:event>
            <p228:event time="2024-11-18T13:04:37.556" id="{BA3C7A36-A76F-45DA-8459-26CB6BF1A61F}">
              <p228:atrbtn authorId="{CEB0729C-A5B9-6450-3DAB-B771F023E5EA}"/>
              <p228:anchr>
                <p228:comment id="{C0709351-0478-4DFD-8C02-0BB5BDFB83BF}"/>
              </p228:anchr>
              <p228:title val="@Blessing Adesoye it’s the same thing you did. You didn't change it."/>
            </p228:event>
            <p228:event time="2024-11-18T13:14:57.726" id="{83D82000-E3D3-4442-A2B1-49A2933BE034}">
              <p228:atrbtn authorId="{43876B0A-80B3-2DCB-E987-94D9CAB8B502}"/>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9775" cy="536575"/>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4287838" y="0"/>
            <a:ext cx="3279775" cy="536575"/>
          </a:xfrm>
          <a:prstGeom prst="rect">
            <a:avLst/>
          </a:prstGeom>
        </p:spPr>
        <p:txBody>
          <a:bodyPr vert="horz" lIns="91440" tIns="45720" rIns="91440" bIns="45720" rtlCol="0"/>
          <a:lstStyle>
            <a:lvl1pPr algn="r">
              <a:defRPr sz="1200"/>
            </a:lvl1pPr>
          </a:lstStyle>
          <a:p>
            <a:fld id="{A0754AFE-D926-4A2D-A988-7B613A66A9A7}" type="datetimeFigureOut">
              <a:rPr lang="en-NG" smtClean="0"/>
              <a:t>11/18/2024</a:t>
            </a:fld>
            <a:endParaRPr lang="en-NG"/>
          </a:p>
        </p:txBody>
      </p:sp>
      <p:sp>
        <p:nvSpPr>
          <p:cNvPr id="4" name="Slide Image Placeholder 3"/>
          <p:cNvSpPr>
            <a:spLocks noGrp="1" noRot="1" noChangeAspect="1"/>
          </p:cNvSpPr>
          <p:nvPr>
            <p:ph type="sldImg" idx="2"/>
          </p:nvPr>
        </p:nvSpPr>
        <p:spPr>
          <a:xfrm>
            <a:off x="2506663" y="1338263"/>
            <a:ext cx="2555875" cy="361315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757238" y="5153025"/>
            <a:ext cx="6054725" cy="42148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10169525"/>
            <a:ext cx="3279775" cy="536575"/>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4287838" y="10169525"/>
            <a:ext cx="3279775" cy="536575"/>
          </a:xfrm>
          <a:prstGeom prst="rect">
            <a:avLst/>
          </a:prstGeom>
        </p:spPr>
        <p:txBody>
          <a:bodyPr vert="horz" lIns="91440" tIns="45720" rIns="91440" bIns="45720" rtlCol="0" anchor="b"/>
          <a:lstStyle>
            <a:lvl1pPr algn="r">
              <a:defRPr sz="1200"/>
            </a:lvl1pPr>
          </a:lstStyle>
          <a:p>
            <a:fld id="{7973C6F6-1F4C-43FB-A9CD-10E78203FD3B}" type="slidenum">
              <a:rPr lang="en-NG" smtClean="0"/>
              <a:t>‹#›</a:t>
            </a:fld>
            <a:endParaRPr lang="en-NG"/>
          </a:p>
        </p:txBody>
      </p:sp>
    </p:spTree>
    <p:extLst>
      <p:ext uri="{BB962C8B-B14F-4D97-AF65-F5344CB8AC3E}">
        <p14:creationId xmlns:p14="http://schemas.microsoft.com/office/powerpoint/2010/main" val="352994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8166" y="3318891"/>
            <a:ext cx="6439217" cy="224828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6332" y="5995416"/>
            <a:ext cx="5302885" cy="26765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777" y="2462403"/>
            <a:ext cx="3295364" cy="706602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01408" y="2462403"/>
            <a:ext cx="3295364" cy="706602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777" y="428244"/>
            <a:ext cx="6817995" cy="171297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777" y="2462403"/>
            <a:ext cx="6817995" cy="706602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5687" y="9956673"/>
            <a:ext cx="2424176" cy="5353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777" y="9956673"/>
            <a:ext cx="1742376" cy="5353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a:xfrm>
            <a:off x="5454396" y="9956673"/>
            <a:ext cx="1742376" cy="5353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0_0.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hyperlink" Target="http://www.factset.com/" TargetMode="External"/><Relationship Id="rId3" Type="http://schemas.openxmlformats.org/officeDocument/2006/relationships/hyperlink" Target="mailto:research@meristemng.com" TargetMode="External"/><Relationship Id="rId7" Type="http://schemas.openxmlformats.org/officeDocument/2006/relationships/hyperlink" Target="http://www.thomsonreuters.com/" TargetMode="External"/><Relationship Id="rId2" Type="http://schemas.openxmlformats.org/officeDocument/2006/relationships/hyperlink" Target="mailto:praiseihansekhien@meristemng.com" TargetMode="External"/><Relationship Id="rId1" Type="http://schemas.openxmlformats.org/officeDocument/2006/relationships/slideLayout" Target="../slideLayouts/slideLayout5.xml"/><Relationship Id="rId6" Type="http://schemas.openxmlformats.org/officeDocument/2006/relationships/hyperlink" Target="http://www.securities.com/ch.html?pc=NG" TargetMode="External"/><Relationship Id="rId5" Type="http://schemas.openxmlformats.org/officeDocument/2006/relationships/hyperlink" Target="http://www.capitaliq.com/" TargetMode="External"/><Relationship Id="rId4" Type="http://schemas.openxmlformats.org/officeDocument/2006/relationships/hyperlink" Target="http://www.meristemng.comwww.meristemwealth.comwww.meristemregistrars.com/"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7569834" cy="7692390"/>
            <a:chOff x="0" y="0"/>
            <a:chExt cx="7569834" cy="7692390"/>
          </a:xfrm>
        </p:grpSpPr>
        <p:pic>
          <p:nvPicPr>
            <p:cNvPr id="3" name="object 3"/>
            <p:cNvPicPr/>
            <p:nvPr/>
          </p:nvPicPr>
          <p:blipFill>
            <a:blip r:embed="rId2" cstate="print"/>
            <a:stretch>
              <a:fillRect/>
            </a:stretch>
          </p:blipFill>
          <p:spPr>
            <a:xfrm>
              <a:off x="0" y="169163"/>
              <a:ext cx="7569707" cy="7522863"/>
            </a:xfrm>
            <a:prstGeom prst="rect">
              <a:avLst/>
            </a:prstGeom>
          </p:spPr>
        </p:pic>
        <p:sp>
          <p:nvSpPr>
            <p:cNvPr id="4" name="object 4"/>
            <p:cNvSpPr/>
            <p:nvPr/>
          </p:nvSpPr>
          <p:spPr>
            <a:xfrm>
              <a:off x="0" y="0"/>
              <a:ext cx="7553325" cy="7524750"/>
            </a:xfrm>
            <a:custGeom>
              <a:avLst/>
              <a:gdLst/>
              <a:ahLst/>
              <a:cxnLst/>
              <a:rect l="l" t="t" r="r" b="b"/>
              <a:pathLst>
                <a:path w="7553325" h="7524750">
                  <a:moveTo>
                    <a:pt x="7552944" y="0"/>
                  </a:moveTo>
                  <a:lnTo>
                    <a:pt x="0" y="0"/>
                  </a:lnTo>
                  <a:lnTo>
                    <a:pt x="0" y="7120358"/>
                  </a:lnTo>
                  <a:lnTo>
                    <a:pt x="160796" y="7175083"/>
                  </a:lnTo>
                  <a:lnTo>
                    <a:pt x="324212" y="7227595"/>
                  </a:lnTo>
                  <a:lnTo>
                    <a:pt x="430456" y="7259966"/>
                  </a:lnTo>
                  <a:lnTo>
                    <a:pt x="534593" y="7290269"/>
                  </a:lnTo>
                  <a:lnTo>
                    <a:pt x="636669" y="7318540"/>
                  </a:lnTo>
                  <a:lnTo>
                    <a:pt x="736730" y="7344818"/>
                  </a:lnTo>
                  <a:lnTo>
                    <a:pt x="834823" y="7369137"/>
                  </a:lnTo>
                  <a:lnTo>
                    <a:pt x="930993" y="7391534"/>
                  </a:lnTo>
                  <a:lnTo>
                    <a:pt x="1025287" y="7412046"/>
                  </a:lnTo>
                  <a:lnTo>
                    <a:pt x="1117750" y="7430709"/>
                  </a:lnTo>
                  <a:lnTo>
                    <a:pt x="1208429" y="7447559"/>
                  </a:lnTo>
                  <a:lnTo>
                    <a:pt x="1297369" y="7462634"/>
                  </a:lnTo>
                  <a:lnTo>
                    <a:pt x="1384617" y="7475968"/>
                  </a:lnTo>
                  <a:lnTo>
                    <a:pt x="1470218" y="7487600"/>
                  </a:lnTo>
                  <a:lnTo>
                    <a:pt x="1554220" y="7497565"/>
                  </a:lnTo>
                  <a:lnTo>
                    <a:pt x="1636667" y="7505899"/>
                  </a:lnTo>
                  <a:lnTo>
                    <a:pt x="1717606" y="7512639"/>
                  </a:lnTo>
                  <a:lnTo>
                    <a:pt x="1797082" y="7517822"/>
                  </a:lnTo>
                  <a:lnTo>
                    <a:pt x="1875143" y="7521484"/>
                  </a:lnTo>
                  <a:lnTo>
                    <a:pt x="1951834" y="7523661"/>
                  </a:lnTo>
                  <a:lnTo>
                    <a:pt x="2027201" y="7524390"/>
                  </a:lnTo>
                  <a:lnTo>
                    <a:pt x="2101289" y="7523707"/>
                  </a:lnTo>
                  <a:lnTo>
                    <a:pt x="2174146" y="7521649"/>
                  </a:lnTo>
                  <a:lnTo>
                    <a:pt x="2245818" y="7518252"/>
                  </a:lnTo>
                  <a:lnTo>
                    <a:pt x="2316349" y="7513552"/>
                  </a:lnTo>
                  <a:lnTo>
                    <a:pt x="2385787" y="7507587"/>
                  </a:lnTo>
                  <a:lnTo>
                    <a:pt x="2454177" y="7500391"/>
                  </a:lnTo>
                  <a:lnTo>
                    <a:pt x="2521565" y="7492003"/>
                  </a:lnTo>
                  <a:lnTo>
                    <a:pt x="2587998" y="7482457"/>
                  </a:lnTo>
                  <a:lnTo>
                    <a:pt x="2653522" y="7471791"/>
                  </a:lnTo>
                  <a:lnTo>
                    <a:pt x="2718182" y="7460042"/>
                  </a:lnTo>
                  <a:lnTo>
                    <a:pt x="2782024" y="7447244"/>
                  </a:lnTo>
                  <a:lnTo>
                    <a:pt x="2845095" y="7433436"/>
                  </a:lnTo>
                  <a:lnTo>
                    <a:pt x="2907441" y="7418653"/>
                  </a:lnTo>
                  <a:lnTo>
                    <a:pt x="2969108" y="7402932"/>
                  </a:lnTo>
                  <a:lnTo>
                    <a:pt x="3030142" y="7386309"/>
                  </a:lnTo>
                  <a:lnTo>
                    <a:pt x="3090588" y="7368820"/>
                  </a:lnTo>
                  <a:lnTo>
                    <a:pt x="3150493" y="7350503"/>
                  </a:lnTo>
                  <a:lnTo>
                    <a:pt x="3209903" y="7331393"/>
                  </a:lnTo>
                  <a:lnTo>
                    <a:pt x="3268864" y="7311527"/>
                  </a:lnTo>
                  <a:lnTo>
                    <a:pt x="3327423" y="7290941"/>
                  </a:lnTo>
                  <a:lnTo>
                    <a:pt x="3414605" y="7258793"/>
                  </a:lnTo>
                  <a:lnTo>
                    <a:pt x="3501140" y="7225231"/>
                  </a:lnTo>
                  <a:lnTo>
                    <a:pt x="3587183" y="7190377"/>
                  </a:lnTo>
                  <a:lnTo>
                    <a:pt x="3701410" y="7142108"/>
                  </a:lnTo>
                  <a:lnTo>
                    <a:pt x="3872434" y="7066448"/>
                  </a:lnTo>
                  <a:lnTo>
                    <a:pt x="4484888" y="6784196"/>
                  </a:lnTo>
                  <a:lnTo>
                    <a:pt x="4668967" y="6702626"/>
                  </a:lnTo>
                  <a:lnTo>
                    <a:pt x="4795121" y="6648958"/>
                  </a:lnTo>
                  <a:lnTo>
                    <a:pt x="4924452" y="6596201"/>
                  </a:lnTo>
                  <a:lnTo>
                    <a:pt x="5023758" y="6557405"/>
                  </a:lnTo>
                  <a:lnTo>
                    <a:pt x="5125213" y="6519407"/>
                  </a:lnTo>
                  <a:lnTo>
                    <a:pt x="5228974" y="6482331"/>
                  </a:lnTo>
                  <a:lnTo>
                    <a:pt x="5335196" y="6446300"/>
                  </a:lnTo>
                  <a:lnTo>
                    <a:pt x="5444034" y="6411436"/>
                  </a:lnTo>
                  <a:lnTo>
                    <a:pt x="5555643" y="6377863"/>
                  </a:lnTo>
                  <a:lnTo>
                    <a:pt x="5631666" y="6356258"/>
                  </a:lnTo>
                  <a:lnTo>
                    <a:pt x="5709036" y="6335318"/>
                  </a:lnTo>
                  <a:lnTo>
                    <a:pt x="5787799" y="6315079"/>
                  </a:lnTo>
                  <a:lnTo>
                    <a:pt x="5868001" y="6295577"/>
                  </a:lnTo>
                  <a:lnTo>
                    <a:pt x="5949689" y="6276850"/>
                  </a:lnTo>
                  <a:lnTo>
                    <a:pt x="6032907" y="6258932"/>
                  </a:lnTo>
                  <a:lnTo>
                    <a:pt x="6117703" y="6241861"/>
                  </a:lnTo>
                  <a:lnTo>
                    <a:pt x="6204121" y="6225674"/>
                  </a:lnTo>
                  <a:lnTo>
                    <a:pt x="6292210" y="6210406"/>
                  </a:lnTo>
                  <a:lnTo>
                    <a:pt x="6382013" y="6196094"/>
                  </a:lnTo>
                  <a:lnTo>
                    <a:pt x="6473578" y="6182774"/>
                  </a:lnTo>
                  <a:lnTo>
                    <a:pt x="6566951" y="6170484"/>
                  </a:lnTo>
                  <a:lnTo>
                    <a:pt x="6662177" y="6159258"/>
                  </a:lnTo>
                  <a:lnTo>
                    <a:pt x="6759303" y="6149135"/>
                  </a:lnTo>
                  <a:lnTo>
                    <a:pt x="6858374" y="6140149"/>
                  </a:lnTo>
                  <a:lnTo>
                    <a:pt x="7010730" y="6128885"/>
                  </a:lnTo>
                  <a:lnTo>
                    <a:pt x="7167723" y="6120386"/>
                  </a:lnTo>
                  <a:lnTo>
                    <a:pt x="7329507" y="6114776"/>
                  </a:lnTo>
                  <a:lnTo>
                    <a:pt x="7496240" y="6112177"/>
                  </a:lnTo>
                  <a:lnTo>
                    <a:pt x="7552944" y="6112002"/>
                  </a:lnTo>
                  <a:lnTo>
                    <a:pt x="7552944" y="0"/>
                  </a:lnTo>
                  <a:close/>
                </a:path>
              </a:pathLst>
            </a:custGeom>
            <a:solidFill>
              <a:srgbClr val="FFFFFF"/>
            </a:solidFill>
          </p:spPr>
          <p:txBody>
            <a:bodyPr wrap="square" lIns="0" tIns="0" rIns="0" bIns="0" rtlCol="0"/>
            <a:lstStyle/>
            <a:p>
              <a:endParaRPr/>
            </a:p>
          </p:txBody>
        </p:sp>
      </p:grpSp>
      <p:pic>
        <p:nvPicPr>
          <p:cNvPr id="5" name="object 5"/>
          <p:cNvPicPr/>
          <p:nvPr/>
        </p:nvPicPr>
        <p:blipFill>
          <a:blip r:embed="rId3" cstate="print"/>
          <a:stretch>
            <a:fillRect/>
          </a:stretch>
        </p:blipFill>
        <p:spPr>
          <a:xfrm>
            <a:off x="0" y="10625292"/>
            <a:ext cx="7569707" cy="86866"/>
          </a:xfrm>
          <a:prstGeom prst="rect">
            <a:avLst/>
          </a:prstGeom>
        </p:spPr>
      </p:pic>
      <p:grpSp>
        <p:nvGrpSpPr>
          <p:cNvPr id="6" name="object 6"/>
          <p:cNvGrpSpPr/>
          <p:nvPr/>
        </p:nvGrpSpPr>
        <p:grpSpPr>
          <a:xfrm>
            <a:off x="0" y="0"/>
            <a:ext cx="7569834" cy="7348855"/>
            <a:chOff x="0" y="0"/>
            <a:chExt cx="7569834" cy="7348855"/>
          </a:xfrm>
        </p:grpSpPr>
        <p:pic>
          <p:nvPicPr>
            <p:cNvPr id="7" name="object 7"/>
            <p:cNvPicPr/>
            <p:nvPr/>
          </p:nvPicPr>
          <p:blipFill>
            <a:blip r:embed="rId4" cstate="print"/>
            <a:stretch>
              <a:fillRect/>
            </a:stretch>
          </p:blipFill>
          <p:spPr>
            <a:xfrm>
              <a:off x="0" y="0"/>
              <a:ext cx="7569707" cy="7348295"/>
            </a:xfrm>
            <a:prstGeom prst="rect">
              <a:avLst/>
            </a:prstGeom>
          </p:spPr>
        </p:pic>
        <p:pic>
          <p:nvPicPr>
            <p:cNvPr id="8" name="object 8"/>
            <p:cNvPicPr/>
            <p:nvPr/>
          </p:nvPicPr>
          <p:blipFill>
            <a:blip r:embed="rId5" cstate="print"/>
            <a:stretch>
              <a:fillRect/>
            </a:stretch>
          </p:blipFill>
          <p:spPr>
            <a:xfrm>
              <a:off x="42671" y="0"/>
              <a:ext cx="7527035" cy="7339584"/>
            </a:xfrm>
            <a:prstGeom prst="rect">
              <a:avLst/>
            </a:prstGeom>
          </p:spPr>
        </p:pic>
        <p:pic>
          <p:nvPicPr>
            <p:cNvPr id="9" name="object 9"/>
            <p:cNvPicPr/>
            <p:nvPr/>
          </p:nvPicPr>
          <p:blipFill>
            <a:blip r:embed="rId6" cstate="print"/>
            <a:stretch>
              <a:fillRect/>
            </a:stretch>
          </p:blipFill>
          <p:spPr>
            <a:xfrm>
              <a:off x="5698236" y="170687"/>
              <a:ext cx="1752600" cy="592835"/>
            </a:xfrm>
            <a:prstGeom prst="rect">
              <a:avLst/>
            </a:prstGeom>
          </p:spPr>
        </p:pic>
      </p:grpSp>
      <p:sp>
        <p:nvSpPr>
          <p:cNvPr id="10" name="object 10"/>
          <p:cNvSpPr txBox="1"/>
          <p:nvPr/>
        </p:nvSpPr>
        <p:spPr>
          <a:xfrm>
            <a:off x="1084580" y="7807251"/>
            <a:ext cx="5471795" cy="2090420"/>
          </a:xfrm>
          <a:prstGeom prst="rect">
            <a:avLst/>
          </a:prstGeom>
        </p:spPr>
        <p:txBody>
          <a:bodyPr vert="horz" wrap="square" lIns="0" tIns="128270" rIns="0" bIns="0" rtlCol="0">
            <a:spAutoFit/>
          </a:bodyPr>
          <a:lstStyle/>
          <a:p>
            <a:pPr algn="ctr">
              <a:lnSpc>
                <a:spcPct val="100000"/>
              </a:lnSpc>
              <a:spcBef>
                <a:spcPts val="1010"/>
              </a:spcBef>
            </a:pPr>
            <a:r>
              <a:rPr sz="3450" b="1">
                <a:latin typeface="Arial"/>
                <a:cs typeface="Arial"/>
              </a:rPr>
              <a:t>Nigeria</a:t>
            </a:r>
            <a:r>
              <a:rPr sz="3450" b="1" spc="5">
                <a:latin typeface="Arial"/>
                <a:cs typeface="Arial"/>
              </a:rPr>
              <a:t> </a:t>
            </a:r>
            <a:r>
              <a:rPr sz="3450" b="1">
                <a:latin typeface="Arial"/>
                <a:cs typeface="Arial"/>
              </a:rPr>
              <a:t>|</a:t>
            </a:r>
            <a:r>
              <a:rPr sz="3450" b="1" spc="-10">
                <a:latin typeface="Arial"/>
                <a:cs typeface="Arial"/>
              </a:rPr>
              <a:t> Macroeconomics</a:t>
            </a:r>
            <a:endParaRPr sz="3450">
              <a:latin typeface="Arial"/>
              <a:cs typeface="Arial"/>
            </a:endParaRPr>
          </a:p>
          <a:p>
            <a:pPr marR="88265" algn="ctr">
              <a:lnSpc>
                <a:spcPct val="100000"/>
              </a:lnSpc>
              <a:spcBef>
                <a:spcPts val="1245"/>
              </a:spcBef>
            </a:pPr>
            <a:r>
              <a:rPr sz="4750" b="1">
                <a:solidFill>
                  <a:srgbClr val="339966"/>
                </a:solidFill>
                <a:latin typeface="Roboto Bk"/>
                <a:cs typeface="Roboto Bk"/>
              </a:rPr>
              <a:t>Inflation</a:t>
            </a:r>
            <a:r>
              <a:rPr sz="4750" b="1" spc="-120">
                <a:solidFill>
                  <a:srgbClr val="339966"/>
                </a:solidFill>
                <a:latin typeface="Roboto Bk"/>
                <a:cs typeface="Roboto Bk"/>
              </a:rPr>
              <a:t> </a:t>
            </a:r>
            <a:r>
              <a:rPr sz="4750" b="1" spc="80">
                <a:solidFill>
                  <a:srgbClr val="339966"/>
                </a:solidFill>
                <a:latin typeface="Roboto Bk"/>
                <a:cs typeface="Roboto Bk"/>
              </a:rPr>
              <a:t>Repo</a:t>
            </a:r>
            <a:r>
              <a:rPr lang="en-GB" sz="4750" b="1" spc="80">
                <a:solidFill>
                  <a:srgbClr val="339966"/>
                </a:solidFill>
                <a:latin typeface="Roboto Bk"/>
                <a:cs typeface="Roboto Bk"/>
              </a:rPr>
              <a:t>r</a:t>
            </a:r>
            <a:r>
              <a:rPr sz="4750" b="1" spc="80">
                <a:solidFill>
                  <a:srgbClr val="339966"/>
                </a:solidFill>
                <a:latin typeface="Roboto Bk"/>
                <a:cs typeface="Roboto Bk"/>
              </a:rPr>
              <a:t>t</a:t>
            </a:r>
            <a:endParaRPr sz="4750">
              <a:latin typeface="Roboto Bk"/>
              <a:cs typeface="Roboto Bk"/>
            </a:endParaRPr>
          </a:p>
          <a:p>
            <a:pPr algn="ctr">
              <a:lnSpc>
                <a:spcPct val="100000"/>
              </a:lnSpc>
              <a:spcBef>
                <a:spcPts val="900"/>
              </a:spcBef>
            </a:pPr>
            <a:r>
              <a:rPr lang="en-GB" sz="2800" b="1">
                <a:latin typeface="Arial"/>
                <a:cs typeface="Arial"/>
              </a:rPr>
              <a:t>October </a:t>
            </a:r>
            <a:r>
              <a:rPr sz="2800" b="1" spc="-20">
                <a:latin typeface="Arial"/>
                <a:cs typeface="Arial"/>
              </a:rPr>
              <a:t>2024</a:t>
            </a:r>
            <a:endParaRPr sz="2800">
              <a:latin typeface="Arial"/>
              <a:cs typeface="Arial"/>
            </a:endParaRPr>
          </a:p>
        </p:txBody>
      </p:sp>
      <p:sp>
        <p:nvSpPr>
          <p:cNvPr id="11" name="object 11"/>
          <p:cNvSpPr txBox="1"/>
          <p:nvPr/>
        </p:nvSpPr>
        <p:spPr>
          <a:xfrm>
            <a:off x="78739" y="10256621"/>
            <a:ext cx="1608455" cy="269240"/>
          </a:xfrm>
          <a:prstGeom prst="rect">
            <a:avLst/>
          </a:prstGeom>
        </p:spPr>
        <p:txBody>
          <a:bodyPr vert="horz" wrap="square" lIns="0" tIns="12065" rIns="0" bIns="0" rtlCol="0">
            <a:spAutoFit/>
          </a:bodyPr>
          <a:lstStyle/>
          <a:p>
            <a:pPr marL="12700">
              <a:lnSpc>
                <a:spcPct val="100000"/>
              </a:lnSpc>
              <a:spcBef>
                <a:spcPts val="95"/>
              </a:spcBef>
            </a:pPr>
            <a:r>
              <a:rPr sz="1600">
                <a:latin typeface="Calibri Light"/>
                <a:cs typeface="Calibri Light"/>
              </a:rPr>
              <a:t>Meristem</a:t>
            </a:r>
            <a:r>
              <a:rPr sz="1600" spc="-65">
                <a:latin typeface="Calibri Light"/>
                <a:cs typeface="Calibri Light"/>
              </a:rPr>
              <a:t> </a:t>
            </a:r>
            <a:r>
              <a:rPr sz="1600" spc="-10">
                <a:latin typeface="Calibri Light"/>
                <a:cs typeface="Calibri Light"/>
              </a:rPr>
              <a:t>Research</a:t>
            </a:r>
            <a:endParaRPr sz="1600">
              <a:latin typeface="Calibri Light"/>
              <a:cs typeface="Calibri Light"/>
            </a:endParaRPr>
          </a:p>
        </p:txBody>
      </p:sp>
      <p:sp>
        <p:nvSpPr>
          <p:cNvPr id="12" name="object 12"/>
          <p:cNvSpPr txBox="1"/>
          <p:nvPr/>
        </p:nvSpPr>
        <p:spPr>
          <a:xfrm>
            <a:off x="5878833" y="10256621"/>
            <a:ext cx="1608455" cy="258404"/>
          </a:xfrm>
          <a:prstGeom prst="rect">
            <a:avLst/>
          </a:prstGeom>
        </p:spPr>
        <p:txBody>
          <a:bodyPr vert="horz" wrap="square" lIns="0" tIns="12065" rIns="0" bIns="0" rtlCol="0">
            <a:spAutoFit/>
          </a:bodyPr>
          <a:lstStyle/>
          <a:p>
            <a:pPr marL="12700" algn="r">
              <a:lnSpc>
                <a:spcPct val="100000"/>
              </a:lnSpc>
              <a:spcBef>
                <a:spcPts val="95"/>
              </a:spcBef>
            </a:pPr>
            <a:r>
              <a:rPr lang="en-GB" sz="1600">
                <a:latin typeface="Calibri Light"/>
                <a:cs typeface="Calibri Light"/>
              </a:rPr>
              <a:t>November </a:t>
            </a:r>
            <a:r>
              <a:rPr sz="1600" spc="-20">
                <a:latin typeface="Calibri Light"/>
                <a:cs typeface="Calibri Light"/>
              </a:rPr>
              <a:t>2024</a:t>
            </a:r>
            <a:endParaRPr sz="1600">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14650" y="18669"/>
            <a:ext cx="2781300" cy="744435"/>
          </a:xfrm>
          <a:prstGeom prst="rect">
            <a:avLst/>
          </a:prstGeom>
          <a:solidFill>
            <a:srgbClr val="F0F0F0"/>
          </a:solidFill>
        </p:spPr>
        <p:txBody>
          <a:bodyPr vert="horz" wrap="square" lIns="0" tIns="38735" rIns="0" bIns="0" rtlCol="0">
            <a:spAutoFit/>
          </a:bodyPr>
          <a:lstStyle/>
          <a:p>
            <a:pPr>
              <a:lnSpc>
                <a:spcPct val="100000"/>
              </a:lnSpc>
              <a:spcBef>
                <a:spcPts val="305"/>
              </a:spcBef>
            </a:pPr>
            <a:endParaRPr sz="1200">
              <a:latin typeface="Times New Roman"/>
              <a:cs typeface="Times New Roman"/>
            </a:endParaRPr>
          </a:p>
          <a:p>
            <a:pPr marL="90805">
              <a:lnSpc>
                <a:spcPct val="100000"/>
              </a:lnSpc>
              <a:spcBef>
                <a:spcPts val="5"/>
              </a:spcBef>
            </a:pPr>
            <a:r>
              <a:rPr sz="1200" b="1" spc="-10">
                <a:solidFill>
                  <a:srgbClr val="339966"/>
                </a:solidFill>
                <a:latin typeface="Tahoma"/>
                <a:cs typeface="Tahoma"/>
              </a:rPr>
              <a:t>Macroeconomic</a:t>
            </a:r>
            <a:r>
              <a:rPr sz="1200" b="1" spc="20">
                <a:solidFill>
                  <a:srgbClr val="339966"/>
                </a:solidFill>
                <a:latin typeface="Tahoma"/>
                <a:cs typeface="Tahoma"/>
              </a:rPr>
              <a:t> </a:t>
            </a:r>
            <a:r>
              <a:rPr sz="1200" b="1" spc="-10">
                <a:solidFill>
                  <a:srgbClr val="339966"/>
                </a:solidFill>
                <a:latin typeface="Tahoma"/>
                <a:cs typeface="Tahoma"/>
              </a:rPr>
              <a:t>Update</a:t>
            </a:r>
            <a:endParaRPr sz="1200">
              <a:latin typeface="Tahoma"/>
              <a:cs typeface="Tahoma"/>
            </a:endParaRPr>
          </a:p>
          <a:p>
            <a:pPr marL="90805">
              <a:lnSpc>
                <a:spcPct val="100000"/>
              </a:lnSpc>
              <a:spcBef>
                <a:spcPts val="1335"/>
              </a:spcBef>
            </a:pPr>
            <a:r>
              <a:rPr sz="1100" b="1" spc="-10">
                <a:latin typeface="Tahoma"/>
                <a:cs typeface="Tahoma"/>
              </a:rPr>
              <a:t>Inflation</a:t>
            </a:r>
            <a:r>
              <a:rPr sz="1100" b="1" spc="-45">
                <a:latin typeface="Tahoma"/>
                <a:cs typeface="Tahoma"/>
              </a:rPr>
              <a:t> </a:t>
            </a:r>
            <a:r>
              <a:rPr sz="1100" b="1">
                <a:latin typeface="Tahoma"/>
                <a:cs typeface="Tahoma"/>
              </a:rPr>
              <a:t>Report</a:t>
            </a:r>
            <a:r>
              <a:rPr sz="1100" b="1" spc="-30">
                <a:latin typeface="Tahoma"/>
                <a:cs typeface="Tahoma"/>
              </a:rPr>
              <a:t> </a:t>
            </a:r>
            <a:r>
              <a:rPr sz="1100" b="1">
                <a:latin typeface="Tahoma"/>
                <a:cs typeface="Tahoma"/>
              </a:rPr>
              <a:t>for</a:t>
            </a:r>
            <a:r>
              <a:rPr lang="en-GB" sz="1100" b="1" spc="-10">
                <a:latin typeface="Tahoma"/>
                <a:cs typeface="Tahoma"/>
              </a:rPr>
              <a:t> October </a:t>
            </a:r>
            <a:r>
              <a:rPr sz="1100" b="1" spc="-20">
                <a:latin typeface="Tahoma"/>
                <a:cs typeface="Tahoma"/>
              </a:rPr>
              <a:t>2024</a:t>
            </a:r>
            <a:endParaRPr sz="1100">
              <a:latin typeface="Tahoma"/>
              <a:cs typeface="Tahoma"/>
            </a:endParaRPr>
          </a:p>
        </p:txBody>
      </p:sp>
      <p:sp>
        <p:nvSpPr>
          <p:cNvPr id="3" name="object 3"/>
          <p:cNvSpPr txBox="1"/>
          <p:nvPr/>
        </p:nvSpPr>
        <p:spPr>
          <a:xfrm>
            <a:off x="77215" y="868172"/>
            <a:ext cx="1229995" cy="177800"/>
          </a:xfrm>
          <a:prstGeom prst="rect">
            <a:avLst/>
          </a:prstGeom>
        </p:spPr>
        <p:txBody>
          <a:bodyPr vert="horz" wrap="square" lIns="0" tIns="12065" rIns="0" bIns="0" rtlCol="0">
            <a:spAutoFit/>
          </a:bodyPr>
          <a:lstStyle/>
          <a:p>
            <a:pPr marL="12700">
              <a:lnSpc>
                <a:spcPct val="100000"/>
              </a:lnSpc>
              <a:spcBef>
                <a:spcPts val="95"/>
              </a:spcBef>
            </a:pPr>
            <a:r>
              <a:rPr sz="1000" b="1">
                <a:solidFill>
                  <a:srgbClr val="339966"/>
                </a:solidFill>
                <a:latin typeface="Calibri"/>
                <a:cs typeface="Calibri"/>
              </a:rPr>
              <a:t>Key</a:t>
            </a:r>
            <a:r>
              <a:rPr sz="1000" b="1" spc="-35">
                <a:solidFill>
                  <a:srgbClr val="339966"/>
                </a:solidFill>
                <a:latin typeface="Calibri"/>
                <a:cs typeface="Calibri"/>
              </a:rPr>
              <a:t> </a:t>
            </a:r>
            <a:r>
              <a:rPr sz="1000" b="1" spc="-10">
                <a:solidFill>
                  <a:srgbClr val="339966"/>
                </a:solidFill>
                <a:latin typeface="Calibri"/>
                <a:cs typeface="Calibri"/>
              </a:rPr>
              <a:t>Summary</a:t>
            </a:r>
            <a:r>
              <a:rPr sz="1000" b="1" spc="-15">
                <a:solidFill>
                  <a:srgbClr val="339966"/>
                </a:solidFill>
                <a:latin typeface="Calibri"/>
                <a:cs typeface="Calibri"/>
              </a:rPr>
              <a:t> </a:t>
            </a:r>
            <a:r>
              <a:rPr sz="1000" b="1" spc="-10">
                <a:solidFill>
                  <a:srgbClr val="339966"/>
                </a:solidFill>
                <a:latin typeface="Calibri"/>
                <a:cs typeface="Calibri"/>
              </a:rPr>
              <a:t>Statistics</a:t>
            </a:r>
            <a:endParaRPr sz="10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2014625062"/>
              </p:ext>
            </p:extLst>
          </p:nvPr>
        </p:nvGraphicFramePr>
        <p:xfrm>
          <a:off x="92964" y="1108202"/>
          <a:ext cx="2607945" cy="1569720"/>
        </p:xfrm>
        <a:graphic>
          <a:graphicData uri="http://schemas.openxmlformats.org/drawingml/2006/table">
            <a:tbl>
              <a:tblPr firstRow="1" bandRow="1">
                <a:tableStyleId>{2D5ABB26-0587-4C30-8999-92F81FD0307C}</a:tableStyleId>
              </a:tblPr>
              <a:tblGrid>
                <a:gridCol w="629920">
                  <a:extLst>
                    <a:ext uri="{9D8B030D-6E8A-4147-A177-3AD203B41FA5}">
                      <a16:colId xmlns:a16="http://schemas.microsoft.com/office/drawing/2014/main" val="20000"/>
                    </a:ext>
                  </a:extLst>
                </a:gridCol>
                <a:gridCol w="661670">
                  <a:extLst>
                    <a:ext uri="{9D8B030D-6E8A-4147-A177-3AD203B41FA5}">
                      <a16:colId xmlns:a16="http://schemas.microsoft.com/office/drawing/2014/main" val="20001"/>
                    </a:ext>
                  </a:extLst>
                </a:gridCol>
                <a:gridCol w="710565">
                  <a:extLst>
                    <a:ext uri="{9D8B030D-6E8A-4147-A177-3AD203B41FA5}">
                      <a16:colId xmlns:a16="http://schemas.microsoft.com/office/drawing/2014/main" val="20002"/>
                    </a:ext>
                  </a:extLst>
                </a:gridCol>
                <a:gridCol w="605790">
                  <a:extLst>
                    <a:ext uri="{9D8B030D-6E8A-4147-A177-3AD203B41FA5}">
                      <a16:colId xmlns:a16="http://schemas.microsoft.com/office/drawing/2014/main" val="20003"/>
                    </a:ext>
                  </a:extLst>
                </a:gridCol>
              </a:tblGrid>
              <a:tr h="177800">
                <a:tc>
                  <a:txBody>
                    <a:bodyPr/>
                    <a:lstStyle/>
                    <a:p>
                      <a:pPr marL="71120">
                        <a:lnSpc>
                          <a:spcPct val="100000"/>
                        </a:lnSpc>
                        <a:spcBef>
                          <a:spcPts val="190"/>
                        </a:spcBef>
                      </a:pPr>
                      <a:r>
                        <a:rPr sz="900" b="1" spc="-10">
                          <a:solidFill>
                            <a:srgbClr val="FFFFFF"/>
                          </a:solidFill>
                          <a:latin typeface="Calibri"/>
                          <a:cs typeface="Calibri"/>
                        </a:rPr>
                        <a:t>Category</a:t>
                      </a:r>
                      <a:endParaRPr sz="900">
                        <a:latin typeface="Calibri"/>
                        <a:cs typeface="Calibri"/>
                      </a:endParaRPr>
                    </a:p>
                  </a:txBody>
                  <a:tcPr marL="0" marR="0" marT="241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9966"/>
                    </a:solidFill>
                  </a:tcPr>
                </a:tc>
                <a:tc>
                  <a:txBody>
                    <a:bodyPr/>
                    <a:lstStyle/>
                    <a:p>
                      <a:pPr marL="69850" algn="ctr">
                        <a:lnSpc>
                          <a:spcPct val="100000"/>
                        </a:lnSpc>
                        <a:spcBef>
                          <a:spcPts val="190"/>
                        </a:spcBef>
                      </a:pPr>
                      <a:r>
                        <a:rPr lang="en-GB" sz="900" b="1" spc="-25">
                          <a:solidFill>
                            <a:srgbClr val="FFFFFF"/>
                          </a:solidFill>
                          <a:latin typeface="Calibri"/>
                          <a:cs typeface="Calibri"/>
                        </a:rPr>
                        <a:t>Oct</a:t>
                      </a:r>
                      <a:r>
                        <a:rPr sz="900" b="1" spc="-25">
                          <a:solidFill>
                            <a:srgbClr val="FFFFFF"/>
                          </a:solidFill>
                          <a:latin typeface="Calibri"/>
                          <a:cs typeface="Calibri"/>
                        </a:rPr>
                        <a:t>-</a:t>
                      </a:r>
                      <a:r>
                        <a:rPr sz="900" b="1" spc="-20">
                          <a:solidFill>
                            <a:srgbClr val="FFFFFF"/>
                          </a:solidFill>
                          <a:latin typeface="Calibri"/>
                          <a:cs typeface="Calibri"/>
                        </a:rPr>
                        <a:t>2024</a:t>
                      </a:r>
                      <a:endParaRPr sz="900">
                        <a:latin typeface="Calibri"/>
                        <a:cs typeface="Calibri"/>
                      </a:endParaRPr>
                    </a:p>
                  </a:txBody>
                  <a:tcPr marL="0" marR="0" marT="241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9966"/>
                    </a:solidFill>
                  </a:tcPr>
                </a:tc>
                <a:tc>
                  <a:txBody>
                    <a:bodyPr/>
                    <a:lstStyle/>
                    <a:p>
                      <a:pPr marL="142875">
                        <a:lnSpc>
                          <a:spcPct val="100000"/>
                        </a:lnSpc>
                        <a:spcBef>
                          <a:spcPts val="190"/>
                        </a:spcBef>
                      </a:pPr>
                      <a:r>
                        <a:rPr lang="en-GB" sz="900" b="1" spc="-25">
                          <a:solidFill>
                            <a:srgbClr val="FFFFFF"/>
                          </a:solidFill>
                          <a:latin typeface="Calibri"/>
                          <a:cs typeface="Calibri"/>
                        </a:rPr>
                        <a:t>Sept</a:t>
                      </a:r>
                      <a:r>
                        <a:rPr sz="900" b="1" spc="-25">
                          <a:solidFill>
                            <a:srgbClr val="FFFFFF"/>
                          </a:solidFill>
                          <a:latin typeface="Calibri"/>
                          <a:cs typeface="Calibri"/>
                        </a:rPr>
                        <a:t>-</a:t>
                      </a:r>
                      <a:r>
                        <a:rPr sz="900" b="1" spc="-20">
                          <a:solidFill>
                            <a:srgbClr val="FFFFFF"/>
                          </a:solidFill>
                          <a:latin typeface="Calibri"/>
                          <a:cs typeface="Calibri"/>
                        </a:rPr>
                        <a:t>202</a:t>
                      </a:r>
                      <a:r>
                        <a:rPr lang="en-GB" sz="900" b="1" spc="-20">
                          <a:solidFill>
                            <a:srgbClr val="FFFFFF"/>
                          </a:solidFill>
                          <a:latin typeface="Calibri"/>
                          <a:cs typeface="Calibri"/>
                        </a:rPr>
                        <a:t>4</a:t>
                      </a:r>
                      <a:endParaRPr sz="900">
                        <a:latin typeface="Calibri"/>
                        <a:cs typeface="Calibri"/>
                      </a:endParaRPr>
                    </a:p>
                  </a:txBody>
                  <a:tcPr marL="0" marR="0" marT="241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9966"/>
                    </a:solidFill>
                  </a:tcPr>
                </a:tc>
                <a:tc>
                  <a:txBody>
                    <a:bodyPr/>
                    <a:lstStyle/>
                    <a:p>
                      <a:pPr marL="91440">
                        <a:lnSpc>
                          <a:spcPct val="100000"/>
                        </a:lnSpc>
                        <a:spcBef>
                          <a:spcPts val="190"/>
                        </a:spcBef>
                      </a:pPr>
                      <a:r>
                        <a:rPr lang="en-GB" sz="900" b="1" spc="-25">
                          <a:solidFill>
                            <a:srgbClr val="FFFFFF"/>
                          </a:solidFill>
                          <a:latin typeface="Calibri"/>
                          <a:cs typeface="Calibri"/>
                        </a:rPr>
                        <a:t>Oct-</a:t>
                      </a:r>
                      <a:r>
                        <a:rPr sz="900" b="1" spc="-20">
                          <a:solidFill>
                            <a:srgbClr val="FFFFFF"/>
                          </a:solidFill>
                          <a:latin typeface="Calibri"/>
                          <a:cs typeface="Calibri"/>
                        </a:rPr>
                        <a:t>2023</a:t>
                      </a:r>
                      <a:endParaRPr sz="900">
                        <a:latin typeface="Calibri"/>
                        <a:cs typeface="Calibri"/>
                      </a:endParaRPr>
                    </a:p>
                  </a:txBody>
                  <a:tcPr marL="0" marR="0" marT="241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9966"/>
                    </a:solidFill>
                  </a:tcPr>
                </a:tc>
                <a:extLst>
                  <a:ext uri="{0D108BD9-81ED-4DB2-BD59-A6C34878D82A}">
                    <a16:rowId xmlns:a16="http://schemas.microsoft.com/office/drawing/2014/main" val="10000"/>
                  </a:ext>
                </a:extLst>
              </a:tr>
              <a:tr h="314960">
                <a:tc>
                  <a:txBody>
                    <a:bodyPr/>
                    <a:lstStyle/>
                    <a:p>
                      <a:pPr marL="71120" marR="137795">
                        <a:lnSpc>
                          <a:spcPct val="102200"/>
                        </a:lnSpc>
                        <a:spcBef>
                          <a:spcPts val="130"/>
                        </a:spcBef>
                      </a:pPr>
                      <a:r>
                        <a:rPr sz="900" b="1" spc="-25">
                          <a:latin typeface="Calibri"/>
                          <a:cs typeface="Calibri"/>
                        </a:rPr>
                        <a:t>Headline</a:t>
                      </a:r>
                      <a:r>
                        <a:rPr sz="900" b="1" spc="500">
                          <a:latin typeface="Calibri"/>
                          <a:cs typeface="Calibri"/>
                        </a:rPr>
                        <a:t> </a:t>
                      </a:r>
                      <a:r>
                        <a:rPr sz="900" b="1" spc="-10">
                          <a:latin typeface="Calibri"/>
                          <a:cs typeface="Calibri"/>
                        </a:rPr>
                        <a:t>Inflation</a:t>
                      </a:r>
                      <a:endParaRPr sz="900">
                        <a:latin typeface="Calibri"/>
                        <a:cs typeface="Calibri"/>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3F7EC"/>
                    </a:solidFill>
                  </a:tcPr>
                </a:tc>
                <a:tc>
                  <a:txBody>
                    <a:bodyPr/>
                    <a:lstStyle/>
                    <a:p>
                      <a:pPr marL="69215" algn="ctr">
                        <a:lnSpc>
                          <a:spcPct val="100000"/>
                        </a:lnSpc>
                        <a:spcBef>
                          <a:spcPts val="790"/>
                        </a:spcBef>
                      </a:pPr>
                      <a:r>
                        <a:rPr lang="en-GB" sz="900" b="1" spc="-10">
                          <a:latin typeface="Calibri"/>
                          <a:cs typeface="Calibri"/>
                        </a:rPr>
                        <a:t>33.88%</a:t>
                      </a:r>
                      <a:endParaRPr sz="900" b="1">
                        <a:latin typeface="Calibri"/>
                        <a:cs typeface="Calibri"/>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gn="ctr">
                        <a:lnSpc>
                          <a:spcPct val="100000"/>
                        </a:lnSpc>
                        <a:spcBef>
                          <a:spcPts val="790"/>
                        </a:spcBef>
                      </a:pPr>
                      <a:r>
                        <a:rPr lang="en-GB" sz="900" b="1" spc="-10">
                          <a:latin typeface="+mn-lt"/>
                          <a:cs typeface="Calibri"/>
                        </a:rPr>
                        <a:t>32</a:t>
                      </a:r>
                      <a:r>
                        <a:rPr lang="en-NG" sz="900" b="1" spc="-10">
                          <a:latin typeface="+mn-lt"/>
                          <a:cs typeface="Calibri"/>
                        </a:rPr>
                        <a:t>.</a:t>
                      </a:r>
                      <a:r>
                        <a:rPr lang="en-GB" sz="900" b="1" spc="-10">
                          <a:latin typeface="+mn-lt"/>
                          <a:cs typeface="Calibri"/>
                        </a:rPr>
                        <a:t>7</a:t>
                      </a:r>
                      <a:r>
                        <a:rPr lang="en-NG" sz="900" b="1" spc="-10">
                          <a:latin typeface="+mn-lt"/>
                          <a:cs typeface="Calibri"/>
                        </a:rPr>
                        <a:t>0%</a:t>
                      </a:r>
                      <a:endParaRPr lang="en-NG" sz="900" b="1">
                        <a:latin typeface="+mn-lt"/>
                        <a:cs typeface="Calibri"/>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3F7EC"/>
                    </a:solidFill>
                  </a:tcPr>
                </a:tc>
                <a:tc>
                  <a:txBody>
                    <a:bodyPr/>
                    <a:lstStyle/>
                    <a:p>
                      <a:pPr marL="109220" algn="ctr">
                        <a:lnSpc>
                          <a:spcPct val="100000"/>
                        </a:lnSpc>
                        <a:spcBef>
                          <a:spcPts val="790"/>
                        </a:spcBef>
                      </a:pPr>
                      <a:r>
                        <a:rPr lang="en-GB" sz="900" b="1" spc="-10">
                          <a:latin typeface="+mn-lt"/>
                          <a:cs typeface="Calibri"/>
                        </a:rPr>
                        <a:t>27</a:t>
                      </a:r>
                      <a:r>
                        <a:rPr lang="en-NG" sz="900" b="1" spc="-10">
                          <a:latin typeface="+mn-lt"/>
                          <a:cs typeface="Calibri"/>
                        </a:rPr>
                        <a:t>.</a:t>
                      </a:r>
                      <a:r>
                        <a:rPr lang="en-GB" sz="900" b="1" spc="-10">
                          <a:latin typeface="+mn-lt"/>
                          <a:cs typeface="Calibri"/>
                        </a:rPr>
                        <a:t>33</a:t>
                      </a:r>
                      <a:r>
                        <a:rPr lang="en-NG" sz="900" b="1" spc="-10">
                          <a:latin typeface="+mn-lt"/>
                          <a:cs typeface="Calibri"/>
                        </a:rPr>
                        <a:t>%</a:t>
                      </a:r>
                      <a:endParaRPr lang="en-NG" sz="900" b="1">
                        <a:latin typeface="+mn-lt"/>
                        <a:cs typeface="Calibri"/>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13690">
                <a:tc>
                  <a:txBody>
                    <a:bodyPr/>
                    <a:lstStyle/>
                    <a:p>
                      <a:pPr marL="71120" marR="158115">
                        <a:lnSpc>
                          <a:spcPct val="101099"/>
                        </a:lnSpc>
                        <a:spcBef>
                          <a:spcPts val="180"/>
                        </a:spcBef>
                      </a:pPr>
                      <a:r>
                        <a:rPr sz="900" b="1" spc="-20">
                          <a:latin typeface="Calibri"/>
                          <a:cs typeface="Calibri"/>
                        </a:rPr>
                        <a:t>Food</a:t>
                      </a:r>
                      <a:r>
                        <a:rPr sz="900" b="1" spc="500">
                          <a:latin typeface="Calibri"/>
                          <a:cs typeface="Calibri"/>
                        </a:rPr>
                        <a:t> </a:t>
                      </a:r>
                      <a:r>
                        <a:rPr sz="900" b="1" spc="-25">
                          <a:latin typeface="Calibri"/>
                          <a:cs typeface="Calibri"/>
                        </a:rPr>
                        <a:t>Inflation</a:t>
                      </a:r>
                      <a:endParaRPr sz="900">
                        <a:latin typeface="Calibri"/>
                        <a:cs typeface="Calibri"/>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3F7EC"/>
                    </a:solidFill>
                  </a:tcPr>
                </a:tc>
                <a:tc>
                  <a:txBody>
                    <a:bodyPr/>
                    <a:lstStyle/>
                    <a:p>
                      <a:pPr marL="69215" algn="ctr">
                        <a:lnSpc>
                          <a:spcPct val="100000"/>
                        </a:lnSpc>
                        <a:spcBef>
                          <a:spcPts val="790"/>
                        </a:spcBef>
                      </a:pPr>
                      <a:r>
                        <a:rPr sz="900" b="1" spc="-10">
                          <a:latin typeface="Calibri"/>
                          <a:cs typeface="Calibri"/>
                        </a:rPr>
                        <a:t>3</a:t>
                      </a:r>
                      <a:r>
                        <a:rPr lang="en-GB" sz="900" b="1" spc="-10">
                          <a:latin typeface="Calibri"/>
                          <a:cs typeface="Calibri"/>
                        </a:rPr>
                        <a:t>9</a:t>
                      </a:r>
                      <a:r>
                        <a:rPr sz="900" b="1" spc="-10">
                          <a:latin typeface="Calibri"/>
                          <a:cs typeface="Calibri"/>
                        </a:rPr>
                        <a:t>.</a:t>
                      </a:r>
                      <a:r>
                        <a:rPr lang="en-GB" sz="900" b="1" spc="-10">
                          <a:latin typeface="Calibri"/>
                          <a:cs typeface="Calibri"/>
                        </a:rPr>
                        <a:t>16</a:t>
                      </a:r>
                      <a:r>
                        <a:rPr sz="900" b="1" spc="-10">
                          <a:latin typeface="Calibri"/>
                          <a:cs typeface="Calibri"/>
                        </a:rPr>
                        <a:t>%</a:t>
                      </a:r>
                      <a:endParaRPr sz="900" b="1">
                        <a:latin typeface="Calibri"/>
                        <a:cs typeface="Calibri"/>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gn="ctr">
                        <a:lnSpc>
                          <a:spcPct val="100000"/>
                        </a:lnSpc>
                        <a:spcBef>
                          <a:spcPts val="790"/>
                        </a:spcBef>
                      </a:pPr>
                      <a:r>
                        <a:rPr lang="en-NG" sz="900" b="1" spc="-10">
                          <a:latin typeface="+mn-lt"/>
                          <a:cs typeface="Calibri"/>
                        </a:rPr>
                        <a:t>3</a:t>
                      </a:r>
                      <a:r>
                        <a:rPr lang="en-GB" sz="900" b="1" spc="-10">
                          <a:latin typeface="+mn-lt"/>
                          <a:cs typeface="Calibri"/>
                        </a:rPr>
                        <a:t>7</a:t>
                      </a:r>
                      <a:r>
                        <a:rPr lang="en-NG" sz="900" b="1" spc="-10">
                          <a:latin typeface="+mn-lt"/>
                          <a:cs typeface="Calibri"/>
                        </a:rPr>
                        <a:t>.</a:t>
                      </a:r>
                      <a:r>
                        <a:rPr lang="en-GB" sz="900" b="1" spc="-10">
                          <a:latin typeface="+mn-lt"/>
                          <a:cs typeface="Calibri"/>
                        </a:rPr>
                        <a:t>77</a:t>
                      </a:r>
                      <a:r>
                        <a:rPr lang="en-NG" sz="900" b="1" spc="-10">
                          <a:latin typeface="+mn-lt"/>
                          <a:cs typeface="Calibri"/>
                        </a:rPr>
                        <a:t>%</a:t>
                      </a:r>
                      <a:endParaRPr lang="en-NG" sz="900" b="1">
                        <a:latin typeface="+mn-lt"/>
                        <a:cs typeface="Calibri"/>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3F7EC"/>
                    </a:solidFill>
                  </a:tcPr>
                </a:tc>
                <a:tc>
                  <a:txBody>
                    <a:bodyPr/>
                    <a:lstStyle/>
                    <a:p>
                      <a:pPr marL="57785" marR="0" lvl="0" indent="0" algn="ctr" defTabSz="914400" eaLnBrk="1" fontAlgn="auto" latinLnBrk="0" hangingPunct="1">
                        <a:lnSpc>
                          <a:spcPct val="100000"/>
                        </a:lnSpc>
                        <a:spcBef>
                          <a:spcPts val="790"/>
                        </a:spcBef>
                        <a:spcAft>
                          <a:spcPts val="0"/>
                        </a:spcAft>
                        <a:buClrTx/>
                        <a:buSzTx/>
                        <a:buFontTx/>
                        <a:buNone/>
                        <a:tabLst/>
                        <a:defRPr/>
                      </a:pPr>
                      <a:r>
                        <a:rPr lang="en-NG" sz="900" b="1" spc="-10">
                          <a:latin typeface="+mn-lt"/>
                          <a:cs typeface="Calibri"/>
                        </a:rPr>
                        <a:t>3</a:t>
                      </a:r>
                      <a:r>
                        <a:rPr lang="en-GB" sz="900" b="1" spc="-10">
                          <a:latin typeface="+mn-lt"/>
                          <a:cs typeface="Calibri"/>
                        </a:rPr>
                        <a:t>1</a:t>
                      </a:r>
                      <a:r>
                        <a:rPr lang="en-NG" sz="900" b="1" spc="-10">
                          <a:latin typeface="+mn-lt"/>
                          <a:cs typeface="Calibri"/>
                        </a:rPr>
                        <a:t>.</a:t>
                      </a:r>
                      <a:r>
                        <a:rPr lang="en-GB" sz="900" b="1" spc="-10">
                          <a:latin typeface="+mn-lt"/>
                          <a:cs typeface="Calibri"/>
                        </a:rPr>
                        <a:t>52</a:t>
                      </a:r>
                      <a:r>
                        <a:rPr lang="en-NG" sz="900" b="1" spc="-10">
                          <a:latin typeface="+mn-lt"/>
                          <a:cs typeface="Calibri"/>
                        </a:rPr>
                        <a:t>%</a:t>
                      </a:r>
                      <a:endParaRPr lang="en-NG" sz="900" b="1">
                        <a:latin typeface="+mn-lt"/>
                        <a:cs typeface="Calibri"/>
                      </a:endParaRPr>
                    </a:p>
                  </a:txBody>
                  <a:tcPr marL="0" marR="0" marT="1003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16865">
                <a:tc>
                  <a:txBody>
                    <a:bodyPr/>
                    <a:lstStyle/>
                    <a:p>
                      <a:pPr marL="71120" marR="158115">
                        <a:lnSpc>
                          <a:spcPct val="102200"/>
                        </a:lnSpc>
                        <a:spcBef>
                          <a:spcPts val="145"/>
                        </a:spcBef>
                      </a:pPr>
                      <a:r>
                        <a:rPr sz="900" b="1" spc="-20">
                          <a:latin typeface="Calibri"/>
                          <a:cs typeface="Calibri"/>
                        </a:rPr>
                        <a:t>Core</a:t>
                      </a:r>
                      <a:r>
                        <a:rPr sz="900" b="1" spc="500">
                          <a:latin typeface="Calibri"/>
                          <a:cs typeface="Calibri"/>
                        </a:rPr>
                        <a:t> </a:t>
                      </a:r>
                      <a:r>
                        <a:rPr sz="900" b="1" spc="-25">
                          <a:latin typeface="Calibri"/>
                          <a:cs typeface="Calibri"/>
                        </a:rPr>
                        <a:t>Inflation</a:t>
                      </a:r>
                      <a:endParaRPr sz="900">
                        <a:latin typeface="Calibri"/>
                        <a:cs typeface="Calibri"/>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3F7EC"/>
                    </a:solidFill>
                  </a:tcPr>
                </a:tc>
                <a:tc>
                  <a:txBody>
                    <a:bodyPr/>
                    <a:lstStyle/>
                    <a:p>
                      <a:pPr marL="69215" algn="ctr">
                        <a:lnSpc>
                          <a:spcPct val="100000"/>
                        </a:lnSpc>
                        <a:spcBef>
                          <a:spcPts val="800"/>
                        </a:spcBef>
                      </a:pPr>
                      <a:r>
                        <a:rPr sz="900" b="1" spc="-10">
                          <a:latin typeface="Calibri"/>
                          <a:cs typeface="Calibri"/>
                        </a:rPr>
                        <a:t>2</a:t>
                      </a:r>
                      <a:r>
                        <a:rPr lang="en-GB" sz="900" b="1" spc="-10">
                          <a:latin typeface="Calibri"/>
                          <a:cs typeface="Calibri"/>
                        </a:rPr>
                        <a:t>8</a:t>
                      </a:r>
                      <a:r>
                        <a:rPr sz="900" b="1" spc="-10">
                          <a:latin typeface="Calibri"/>
                          <a:cs typeface="Calibri"/>
                        </a:rPr>
                        <a:t>.</a:t>
                      </a:r>
                      <a:r>
                        <a:rPr lang="en-GB" sz="900" b="1" spc="-10">
                          <a:latin typeface="Calibri"/>
                          <a:cs typeface="Calibri"/>
                        </a:rPr>
                        <a:t>37</a:t>
                      </a:r>
                      <a:r>
                        <a:rPr sz="900" b="1" spc="-10">
                          <a:latin typeface="Calibri"/>
                          <a:cs typeface="Calibri"/>
                        </a:rPr>
                        <a:t>%</a:t>
                      </a:r>
                      <a:endParaRPr sz="900" b="1">
                        <a:latin typeface="Calibri"/>
                        <a:cs typeface="Calibri"/>
                      </a:endParaRPr>
                    </a:p>
                  </a:txBody>
                  <a:tcPr marL="0" marR="0" marT="1016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9220" algn="ctr">
                        <a:lnSpc>
                          <a:spcPct val="100000"/>
                        </a:lnSpc>
                        <a:spcBef>
                          <a:spcPts val="800"/>
                        </a:spcBef>
                      </a:pPr>
                      <a:r>
                        <a:rPr sz="900" b="1" spc="-10">
                          <a:latin typeface="Calibri"/>
                          <a:cs typeface="Calibri"/>
                        </a:rPr>
                        <a:t>2</a:t>
                      </a:r>
                      <a:r>
                        <a:rPr lang="en-GB" sz="900" b="1" spc="-10">
                          <a:latin typeface="Calibri"/>
                          <a:cs typeface="Calibri"/>
                        </a:rPr>
                        <a:t>7</a:t>
                      </a:r>
                      <a:r>
                        <a:rPr sz="900" b="1" spc="-10">
                          <a:latin typeface="Calibri"/>
                          <a:cs typeface="Calibri"/>
                        </a:rPr>
                        <a:t>.</a:t>
                      </a:r>
                      <a:r>
                        <a:rPr lang="en-GB" sz="900" b="1" spc="-10">
                          <a:latin typeface="Calibri"/>
                          <a:cs typeface="Calibri"/>
                        </a:rPr>
                        <a:t>43</a:t>
                      </a:r>
                      <a:r>
                        <a:rPr sz="900" b="1" spc="-10">
                          <a:latin typeface="Calibri"/>
                          <a:cs typeface="Calibri"/>
                        </a:rPr>
                        <a:t>%</a:t>
                      </a:r>
                      <a:endParaRPr sz="900" b="1">
                        <a:latin typeface="Calibri"/>
                        <a:cs typeface="Calibri"/>
                      </a:endParaRPr>
                    </a:p>
                  </a:txBody>
                  <a:tcPr marL="0" marR="0" marT="1016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3F7EC"/>
                    </a:solidFill>
                  </a:tcPr>
                </a:tc>
                <a:tc>
                  <a:txBody>
                    <a:bodyPr/>
                    <a:lstStyle/>
                    <a:p>
                      <a:pPr marL="57785" algn="ctr">
                        <a:lnSpc>
                          <a:spcPct val="100000"/>
                        </a:lnSpc>
                        <a:spcBef>
                          <a:spcPts val="800"/>
                        </a:spcBef>
                      </a:pPr>
                      <a:r>
                        <a:rPr lang="en-GB" sz="900" b="1" spc="-10">
                          <a:latin typeface="Calibri"/>
                          <a:cs typeface="Calibri"/>
                        </a:rPr>
                        <a:t>22</a:t>
                      </a:r>
                      <a:r>
                        <a:rPr sz="900" b="1" spc="-10">
                          <a:latin typeface="Calibri"/>
                          <a:cs typeface="Calibri"/>
                        </a:rPr>
                        <a:t>.</a:t>
                      </a:r>
                      <a:r>
                        <a:rPr lang="en-GB" sz="900" b="1" spc="-10">
                          <a:latin typeface="Calibri"/>
                          <a:cs typeface="Calibri"/>
                        </a:rPr>
                        <a:t>5</a:t>
                      </a:r>
                      <a:r>
                        <a:rPr sz="900" b="1" spc="-10">
                          <a:latin typeface="Calibri"/>
                          <a:cs typeface="Calibri"/>
                        </a:rPr>
                        <a:t>8%</a:t>
                      </a:r>
                      <a:endParaRPr sz="900" b="1">
                        <a:latin typeface="Calibri"/>
                        <a:cs typeface="Calibri"/>
                      </a:endParaRPr>
                    </a:p>
                  </a:txBody>
                  <a:tcPr marL="0" marR="0" marT="1016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46405">
                <a:tc>
                  <a:txBody>
                    <a:bodyPr/>
                    <a:lstStyle/>
                    <a:p>
                      <a:pPr marL="71120" marR="114300">
                        <a:lnSpc>
                          <a:spcPct val="98300"/>
                        </a:lnSpc>
                        <a:spcBef>
                          <a:spcPts val="229"/>
                        </a:spcBef>
                      </a:pPr>
                      <a:r>
                        <a:rPr sz="900" b="1" spc="-25">
                          <a:latin typeface="Calibri"/>
                          <a:cs typeface="Calibri"/>
                        </a:rPr>
                        <a:t>Imported</a:t>
                      </a:r>
                      <a:r>
                        <a:rPr sz="900" b="1" spc="500">
                          <a:latin typeface="Calibri"/>
                          <a:cs typeface="Calibri"/>
                        </a:rPr>
                        <a:t> </a:t>
                      </a:r>
                      <a:r>
                        <a:rPr sz="900" b="1" spc="-20">
                          <a:latin typeface="Calibri"/>
                          <a:cs typeface="Calibri"/>
                        </a:rPr>
                        <a:t>Food</a:t>
                      </a:r>
                      <a:r>
                        <a:rPr sz="900" b="1" spc="500">
                          <a:latin typeface="Calibri"/>
                          <a:cs typeface="Calibri"/>
                        </a:rPr>
                        <a:t> </a:t>
                      </a:r>
                      <a:r>
                        <a:rPr sz="900" b="1" spc="-10">
                          <a:latin typeface="Calibri"/>
                          <a:cs typeface="Calibri"/>
                        </a:rPr>
                        <a:t>Inflation</a:t>
                      </a:r>
                      <a:endParaRPr sz="900">
                        <a:latin typeface="Calibri"/>
                        <a:cs typeface="Calibri"/>
                      </a:endParaRPr>
                    </a:p>
                  </a:txBody>
                  <a:tcPr marL="0" marR="0" marT="292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3F7EC"/>
                    </a:solidFill>
                  </a:tcPr>
                </a:tc>
                <a:tc>
                  <a:txBody>
                    <a:bodyPr/>
                    <a:lstStyle/>
                    <a:p>
                      <a:pPr algn="ctr">
                        <a:lnSpc>
                          <a:spcPct val="100000"/>
                        </a:lnSpc>
                        <a:spcBef>
                          <a:spcPts val="270"/>
                        </a:spcBef>
                      </a:pPr>
                      <a:endParaRPr sz="900" b="1">
                        <a:latin typeface="Times New Roman"/>
                        <a:cs typeface="Times New Roman"/>
                      </a:endParaRPr>
                    </a:p>
                    <a:p>
                      <a:pPr marL="69215" algn="ctr">
                        <a:lnSpc>
                          <a:spcPct val="100000"/>
                        </a:lnSpc>
                      </a:pPr>
                      <a:r>
                        <a:rPr lang="en-GB" sz="900" b="1" spc="-10">
                          <a:latin typeface="Calibri"/>
                          <a:cs typeface="Calibri"/>
                        </a:rPr>
                        <a:t>40</a:t>
                      </a:r>
                      <a:r>
                        <a:rPr sz="900" b="1" spc="-10">
                          <a:latin typeface="Calibri"/>
                          <a:cs typeface="Calibri"/>
                        </a:rPr>
                        <a:t>.</a:t>
                      </a:r>
                      <a:r>
                        <a:rPr lang="en-GB" sz="900" b="1" spc="-10">
                          <a:latin typeface="Calibri"/>
                          <a:cs typeface="Calibri"/>
                        </a:rPr>
                        <a:t>96</a:t>
                      </a:r>
                      <a:r>
                        <a:rPr sz="900" b="1" spc="-10">
                          <a:latin typeface="Calibri"/>
                          <a:cs typeface="Calibri"/>
                        </a:rPr>
                        <a:t>%</a:t>
                      </a:r>
                      <a:endParaRPr sz="900" b="1">
                        <a:latin typeface="Calibri"/>
                        <a:cs typeface="Calibri"/>
                      </a:endParaRPr>
                    </a:p>
                  </a:txBody>
                  <a:tcPr marL="0" marR="0" marT="34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70"/>
                        </a:spcBef>
                      </a:pPr>
                      <a:endParaRPr lang="en-NG" sz="900" b="1">
                        <a:latin typeface="Times New Roman"/>
                        <a:cs typeface="Times New Roman"/>
                      </a:endParaRPr>
                    </a:p>
                    <a:p>
                      <a:pPr marL="69215" algn="ctr">
                        <a:lnSpc>
                          <a:spcPct val="100000"/>
                        </a:lnSpc>
                      </a:pPr>
                      <a:r>
                        <a:rPr lang="en-GB" sz="900" b="1" spc="-10">
                          <a:latin typeface="+mn-lt"/>
                          <a:cs typeface="Calibri"/>
                        </a:rPr>
                        <a:t>39</a:t>
                      </a:r>
                      <a:r>
                        <a:rPr lang="en-NG" sz="900" b="1" spc="-10">
                          <a:latin typeface="+mn-lt"/>
                          <a:cs typeface="Calibri"/>
                        </a:rPr>
                        <a:t>.</a:t>
                      </a:r>
                      <a:r>
                        <a:rPr lang="en-GB" sz="900" b="1" spc="-10">
                          <a:latin typeface="+mn-lt"/>
                          <a:cs typeface="Calibri"/>
                        </a:rPr>
                        <a:t>51%</a:t>
                      </a:r>
                      <a:endParaRPr lang="en-NG" sz="900" b="1">
                        <a:latin typeface="+mn-lt"/>
                        <a:cs typeface="Calibri"/>
                      </a:endParaRPr>
                    </a:p>
                  </a:txBody>
                  <a:tcPr marL="0" marR="0" marT="34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3F7EC"/>
                    </a:solidFill>
                  </a:tcPr>
                </a:tc>
                <a:tc>
                  <a:txBody>
                    <a:bodyPr/>
                    <a:lstStyle/>
                    <a:p>
                      <a:pPr algn="ctr">
                        <a:lnSpc>
                          <a:spcPct val="100000"/>
                        </a:lnSpc>
                        <a:spcBef>
                          <a:spcPts val="270"/>
                        </a:spcBef>
                      </a:pPr>
                      <a:endParaRPr lang="en-NG" sz="900" b="1">
                        <a:latin typeface="Times New Roman"/>
                        <a:cs typeface="Times New Roman"/>
                      </a:endParaRPr>
                    </a:p>
                    <a:p>
                      <a:pPr marL="57785" marR="0" lvl="0" indent="0" algn="ctr" defTabSz="914400" eaLnBrk="1" fontAlgn="auto" latinLnBrk="0" hangingPunct="1">
                        <a:lnSpc>
                          <a:spcPct val="100000"/>
                        </a:lnSpc>
                        <a:spcBef>
                          <a:spcPts val="0"/>
                        </a:spcBef>
                        <a:spcAft>
                          <a:spcPts val="0"/>
                        </a:spcAft>
                        <a:buClrTx/>
                        <a:buSzTx/>
                        <a:buFontTx/>
                        <a:buNone/>
                        <a:tabLst/>
                        <a:defRPr/>
                      </a:pPr>
                      <a:r>
                        <a:rPr lang="en-NG" sz="900" b="1" spc="-10">
                          <a:latin typeface="+mn-lt"/>
                          <a:cs typeface="Calibri"/>
                        </a:rPr>
                        <a:t>2</a:t>
                      </a:r>
                      <a:r>
                        <a:rPr lang="en-GB" sz="900" b="1" spc="-10">
                          <a:latin typeface="+mn-lt"/>
                          <a:cs typeface="Calibri"/>
                        </a:rPr>
                        <a:t>2</a:t>
                      </a:r>
                      <a:r>
                        <a:rPr lang="en-NG" sz="900" b="1" spc="-10">
                          <a:latin typeface="+mn-lt"/>
                          <a:cs typeface="Calibri"/>
                        </a:rPr>
                        <a:t>.</a:t>
                      </a:r>
                      <a:r>
                        <a:rPr lang="en-GB" sz="900" b="1" spc="-10">
                          <a:latin typeface="+mn-lt"/>
                          <a:cs typeface="Calibri"/>
                        </a:rPr>
                        <a:t>76</a:t>
                      </a:r>
                      <a:r>
                        <a:rPr lang="en-NG" sz="900" b="1" spc="-10">
                          <a:latin typeface="+mn-lt"/>
                          <a:cs typeface="Calibri"/>
                        </a:rPr>
                        <a:t>%</a:t>
                      </a:r>
                      <a:endParaRPr lang="en-NG" sz="900" b="1">
                        <a:latin typeface="+mn-lt"/>
                        <a:cs typeface="Calibri"/>
                      </a:endParaRPr>
                    </a:p>
                    <a:p>
                      <a:pPr marL="57785" algn="ctr">
                        <a:lnSpc>
                          <a:spcPct val="100000"/>
                        </a:lnSpc>
                      </a:pPr>
                      <a:endParaRPr lang="en-NG" sz="900" b="1">
                        <a:latin typeface="Calibri"/>
                        <a:cs typeface="Calibri"/>
                      </a:endParaRPr>
                    </a:p>
                  </a:txBody>
                  <a:tcPr marL="0" marR="0" marT="34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5" name="object 5"/>
          <p:cNvSpPr txBox="1"/>
          <p:nvPr/>
        </p:nvSpPr>
        <p:spPr>
          <a:xfrm>
            <a:off x="77215" y="3009646"/>
            <a:ext cx="2662555" cy="302895"/>
          </a:xfrm>
          <a:prstGeom prst="rect">
            <a:avLst/>
          </a:prstGeom>
        </p:spPr>
        <p:txBody>
          <a:bodyPr vert="horz" wrap="square" lIns="0" tIns="12700" rIns="0" bIns="0" rtlCol="0">
            <a:spAutoFit/>
          </a:bodyPr>
          <a:lstStyle/>
          <a:p>
            <a:pPr marL="12700">
              <a:lnSpc>
                <a:spcPct val="100000"/>
              </a:lnSpc>
              <a:spcBef>
                <a:spcPts val="100"/>
              </a:spcBef>
            </a:pPr>
            <a:r>
              <a:rPr sz="900" b="1" spc="-10">
                <a:solidFill>
                  <a:srgbClr val="339966"/>
                </a:solidFill>
                <a:latin typeface="Calibri"/>
                <a:cs typeface="Calibri"/>
              </a:rPr>
              <a:t>Chart</a:t>
            </a:r>
            <a:r>
              <a:rPr sz="900" b="1" spc="-15">
                <a:solidFill>
                  <a:srgbClr val="339966"/>
                </a:solidFill>
                <a:latin typeface="Calibri"/>
                <a:cs typeface="Calibri"/>
              </a:rPr>
              <a:t> </a:t>
            </a:r>
            <a:r>
              <a:rPr sz="900" b="1">
                <a:solidFill>
                  <a:srgbClr val="339966"/>
                </a:solidFill>
                <a:latin typeface="Calibri"/>
                <a:cs typeface="Calibri"/>
              </a:rPr>
              <a:t>1</a:t>
            </a:r>
            <a:r>
              <a:rPr sz="900">
                <a:latin typeface="Calibri"/>
                <a:cs typeface="Calibri"/>
              </a:rPr>
              <a:t>:</a:t>
            </a:r>
            <a:r>
              <a:rPr sz="900" spc="-15">
                <a:latin typeface="Calibri"/>
                <a:cs typeface="Calibri"/>
              </a:rPr>
              <a:t> </a:t>
            </a:r>
            <a:r>
              <a:rPr sz="900" b="1">
                <a:latin typeface="Calibri"/>
                <a:cs typeface="Calibri"/>
              </a:rPr>
              <a:t>Trend</a:t>
            </a:r>
            <a:r>
              <a:rPr sz="900" b="1" spc="-5">
                <a:latin typeface="Calibri"/>
                <a:cs typeface="Calibri"/>
              </a:rPr>
              <a:t> </a:t>
            </a:r>
            <a:r>
              <a:rPr sz="900" b="1">
                <a:latin typeface="Calibri"/>
                <a:cs typeface="Calibri"/>
              </a:rPr>
              <a:t>in</a:t>
            </a:r>
            <a:r>
              <a:rPr sz="900" b="1" spc="-5">
                <a:latin typeface="Calibri"/>
                <a:cs typeface="Calibri"/>
              </a:rPr>
              <a:t> </a:t>
            </a:r>
            <a:r>
              <a:rPr sz="900" b="1" spc="-10">
                <a:latin typeface="Calibri"/>
                <a:cs typeface="Calibri"/>
              </a:rPr>
              <a:t>Headline,</a:t>
            </a:r>
            <a:r>
              <a:rPr sz="900" b="1" spc="5">
                <a:latin typeface="Calibri"/>
                <a:cs typeface="Calibri"/>
              </a:rPr>
              <a:t> </a:t>
            </a:r>
            <a:r>
              <a:rPr sz="900" b="1" spc="-20">
                <a:latin typeface="Calibri"/>
                <a:cs typeface="Calibri"/>
              </a:rPr>
              <a:t>Food,</a:t>
            </a:r>
            <a:r>
              <a:rPr sz="900" b="1" spc="-15">
                <a:latin typeface="Calibri"/>
                <a:cs typeface="Calibri"/>
              </a:rPr>
              <a:t> </a:t>
            </a:r>
            <a:r>
              <a:rPr sz="900" b="1" spc="-20">
                <a:latin typeface="Calibri"/>
                <a:cs typeface="Calibri"/>
              </a:rPr>
              <a:t>and </a:t>
            </a:r>
            <a:r>
              <a:rPr sz="900" b="1" spc="-10">
                <a:latin typeface="Calibri"/>
                <a:cs typeface="Calibri"/>
              </a:rPr>
              <a:t>Core</a:t>
            </a:r>
            <a:r>
              <a:rPr sz="900" b="1" spc="-20">
                <a:latin typeface="Calibri"/>
                <a:cs typeface="Calibri"/>
              </a:rPr>
              <a:t> Inflation</a:t>
            </a:r>
            <a:r>
              <a:rPr sz="900" b="1">
                <a:latin typeface="Calibri"/>
                <a:cs typeface="Calibri"/>
              </a:rPr>
              <a:t> </a:t>
            </a:r>
            <a:r>
              <a:rPr sz="900" b="1" spc="-20">
                <a:latin typeface="Calibri"/>
                <a:cs typeface="Calibri"/>
              </a:rPr>
              <a:t>(YoY</a:t>
            </a:r>
            <a:endParaRPr sz="900">
              <a:latin typeface="Calibri"/>
              <a:cs typeface="Calibri"/>
            </a:endParaRPr>
          </a:p>
          <a:p>
            <a:pPr marL="12700">
              <a:lnSpc>
                <a:spcPct val="100000"/>
              </a:lnSpc>
              <a:spcBef>
                <a:spcPts val="20"/>
              </a:spcBef>
            </a:pPr>
            <a:r>
              <a:rPr sz="900" b="1">
                <a:latin typeface="Calibri"/>
                <a:cs typeface="Calibri"/>
              </a:rPr>
              <a:t>%</a:t>
            </a:r>
            <a:r>
              <a:rPr sz="900" b="1" spc="-20">
                <a:latin typeface="Calibri"/>
                <a:cs typeface="Calibri"/>
              </a:rPr>
              <a:t> </a:t>
            </a:r>
            <a:r>
              <a:rPr sz="900" b="1" spc="-10">
                <a:latin typeface="Calibri"/>
                <a:cs typeface="Calibri"/>
              </a:rPr>
              <a:t>Change)</a:t>
            </a:r>
            <a:endParaRPr sz="900">
              <a:latin typeface="Calibri"/>
              <a:cs typeface="Calibri"/>
            </a:endParaRPr>
          </a:p>
        </p:txBody>
      </p:sp>
      <p:sp>
        <p:nvSpPr>
          <p:cNvPr id="6" name="object 6"/>
          <p:cNvSpPr/>
          <p:nvPr/>
        </p:nvSpPr>
        <p:spPr>
          <a:xfrm>
            <a:off x="71627" y="3319526"/>
            <a:ext cx="2738120" cy="6350"/>
          </a:xfrm>
          <a:custGeom>
            <a:avLst/>
            <a:gdLst/>
            <a:ahLst/>
            <a:cxnLst/>
            <a:rect l="l" t="t" r="r" b="b"/>
            <a:pathLst>
              <a:path w="2738120" h="6350">
                <a:moveTo>
                  <a:pt x="2737739" y="0"/>
                </a:moveTo>
                <a:lnTo>
                  <a:pt x="0" y="0"/>
                </a:lnTo>
                <a:lnTo>
                  <a:pt x="0" y="6096"/>
                </a:lnTo>
                <a:lnTo>
                  <a:pt x="2737739" y="6096"/>
                </a:lnTo>
                <a:lnTo>
                  <a:pt x="2737739" y="0"/>
                </a:lnTo>
                <a:close/>
              </a:path>
            </a:pathLst>
          </a:custGeom>
          <a:solidFill>
            <a:srgbClr val="000000"/>
          </a:solidFill>
        </p:spPr>
        <p:txBody>
          <a:bodyPr wrap="square" lIns="0" tIns="0" rIns="0" bIns="0" rtlCol="0"/>
          <a:lstStyle/>
          <a:p>
            <a:endParaRPr/>
          </a:p>
        </p:txBody>
      </p:sp>
      <p:sp>
        <p:nvSpPr>
          <p:cNvPr id="7" name="object 7"/>
          <p:cNvSpPr/>
          <p:nvPr/>
        </p:nvSpPr>
        <p:spPr>
          <a:xfrm>
            <a:off x="71627" y="5471795"/>
            <a:ext cx="2684780" cy="6350"/>
          </a:xfrm>
          <a:custGeom>
            <a:avLst/>
            <a:gdLst/>
            <a:ahLst/>
            <a:cxnLst/>
            <a:rect l="l" t="t" r="r" b="b"/>
            <a:pathLst>
              <a:path w="2684780" h="6350">
                <a:moveTo>
                  <a:pt x="2684399" y="0"/>
                </a:moveTo>
                <a:lnTo>
                  <a:pt x="0" y="0"/>
                </a:lnTo>
                <a:lnTo>
                  <a:pt x="0" y="6096"/>
                </a:lnTo>
                <a:lnTo>
                  <a:pt x="2684399" y="6096"/>
                </a:lnTo>
                <a:lnTo>
                  <a:pt x="2684399" y="0"/>
                </a:lnTo>
                <a:close/>
              </a:path>
            </a:pathLst>
          </a:custGeom>
          <a:solidFill>
            <a:srgbClr val="000000"/>
          </a:solidFill>
        </p:spPr>
        <p:txBody>
          <a:bodyPr wrap="square" lIns="0" tIns="0" rIns="0" bIns="0" rtlCol="0"/>
          <a:lstStyle/>
          <a:p>
            <a:endParaRPr/>
          </a:p>
        </p:txBody>
      </p:sp>
      <p:sp>
        <p:nvSpPr>
          <p:cNvPr id="8" name="object 8"/>
          <p:cNvSpPr txBox="1"/>
          <p:nvPr/>
        </p:nvSpPr>
        <p:spPr>
          <a:xfrm>
            <a:off x="77215" y="5745861"/>
            <a:ext cx="2286635" cy="162560"/>
          </a:xfrm>
          <a:prstGeom prst="rect">
            <a:avLst/>
          </a:prstGeom>
        </p:spPr>
        <p:txBody>
          <a:bodyPr vert="horz" wrap="square" lIns="0" tIns="12700" rIns="0" bIns="0" rtlCol="0">
            <a:spAutoFit/>
          </a:bodyPr>
          <a:lstStyle/>
          <a:p>
            <a:pPr marL="12700">
              <a:lnSpc>
                <a:spcPct val="100000"/>
              </a:lnSpc>
              <a:spcBef>
                <a:spcPts val="100"/>
              </a:spcBef>
            </a:pPr>
            <a:r>
              <a:rPr sz="900" b="1" spc="-10">
                <a:solidFill>
                  <a:srgbClr val="339966"/>
                </a:solidFill>
                <a:latin typeface="Calibri"/>
                <a:cs typeface="Calibri"/>
              </a:rPr>
              <a:t>Chart</a:t>
            </a:r>
            <a:r>
              <a:rPr sz="900" b="1" spc="10">
                <a:solidFill>
                  <a:srgbClr val="339966"/>
                </a:solidFill>
                <a:latin typeface="Calibri"/>
                <a:cs typeface="Calibri"/>
              </a:rPr>
              <a:t> </a:t>
            </a:r>
            <a:r>
              <a:rPr sz="900" b="1">
                <a:solidFill>
                  <a:srgbClr val="339966"/>
                </a:solidFill>
                <a:latin typeface="Calibri"/>
                <a:cs typeface="Calibri"/>
              </a:rPr>
              <a:t>2</a:t>
            </a:r>
            <a:r>
              <a:rPr sz="900">
                <a:latin typeface="Calibri"/>
                <a:cs typeface="Calibri"/>
              </a:rPr>
              <a:t>:</a:t>
            </a:r>
            <a:r>
              <a:rPr sz="900" spc="5">
                <a:latin typeface="Calibri"/>
                <a:cs typeface="Calibri"/>
              </a:rPr>
              <a:t> </a:t>
            </a:r>
            <a:r>
              <a:rPr sz="900" b="1" spc="-35">
                <a:latin typeface="Calibri"/>
                <a:cs typeface="Calibri"/>
              </a:rPr>
              <a:t>Monthly</a:t>
            </a:r>
            <a:r>
              <a:rPr sz="900" b="1" spc="-20">
                <a:latin typeface="Calibri"/>
                <a:cs typeface="Calibri"/>
              </a:rPr>
              <a:t> </a:t>
            </a:r>
            <a:r>
              <a:rPr sz="900" b="1" spc="-35">
                <a:latin typeface="Calibri"/>
                <a:cs typeface="Calibri"/>
              </a:rPr>
              <a:t>Inflation</a:t>
            </a:r>
            <a:r>
              <a:rPr sz="900" b="1" spc="-25">
                <a:latin typeface="Calibri"/>
                <a:cs typeface="Calibri"/>
              </a:rPr>
              <a:t> </a:t>
            </a:r>
            <a:r>
              <a:rPr sz="900" b="1" spc="-35">
                <a:latin typeface="Calibri"/>
                <a:cs typeface="Calibri"/>
              </a:rPr>
              <a:t>Trend</a:t>
            </a:r>
            <a:r>
              <a:rPr sz="900" b="1" spc="-30">
                <a:latin typeface="Calibri"/>
                <a:cs typeface="Calibri"/>
              </a:rPr>
              <a:t> (MoM</a:t>
            </a:r>
            <a:r>
              <a:rPr sz="900" b="1" spc="-20">
                <a:latin typeface="Calibri"/>
                <a:cs typeface="Calibri"/>
              </a:rPr>
              <a:t> </a:t>
            </a:r>
            <a:r>
              <a:rPr sz="900" b="1">
                <a:latin typeface="Calibri"/>
                <a:cs typeface="Calibri"/>
              </a:rPr>
              <a:t>%</a:t>
            </a:r>
            <a:r>
              <a:rPr sz="900" b="1" spc="-30">
                <a:latin typeface="Calibri"/>
                <a:cs typeface="Calibri"/>
              </a:rPr>
              <a:t> </a:t>
            </a:r>
            <a:r>
              <a:rPr sz="900" b="1" spc="-10">
                <a:latin typeface="Calibri"/>
                <a:cs typeface="Calibri"/>
              </a:rPr>
              <a:t>Change)</a:t>
            </a:r>
            <a:endParaRPr sz="900">
              <a:latin typeface="Calibri"/>
              <a:cs typeface="Calibri"/>
            </a:endParaRPr>
          </a:p>
        </p:txBody>
      </p:sp>
      <p:sp>
        <p:nvSpPr>
          <p:cNvPr id="9" name="object 9"/>
          <p:cNvSpPr/>
          <p:nvPr/>
        </p:nvSpPr>
        <p:spPr>
          <a:xfrm>
            <a:off x="71627" y="5915533"/>
            <a:ext cx="2684780" cy="6350"/>
          </a:xfrm>
          <a:custGeom>
            <a:avLst/>
            <a:gdLst/>
            <a:ahLst/>
            <a:cxnLst/>
            <a:rect l="l" t="t" r="r" b="b"/>
            <a:pathLst>
              <a:path w="2684780" h="6350">
                <a:moveTo>
                  <a:pt x="2684399" y="0"/>
                </a:moveTo>
                <a:lnTo>
                  <a:pt x="0" y="0"/>
                </a:lnTo>
                <a:lnTo>
                  <a:pt x="0" y="6096"/>
                </a:lnTo>
                <a:lnTo>
                  <a:pt x="2684399" y="6096"/>
                </a:lnTo>
                <a:lnTo>
                  <a:pt x="2684399" y="0"/>
                </a:lnTo>
                <a:close/>
              </a:path>
            </a:pathLst>
          </a:custGeom>
          <a:solidFill>
            <a:srgbClr val="000000"/>
          </a:solidFill>
        </p:spPr>
        <p:txBody>
          <a:bodyPr wrap="square" lIns="0" tIns="0" rIns="0" bIns="0" rtlCol="0"/>
          <a:lstStyle/>
          <a:p>
            <a:endParaRPr/>
          </a:p>
        </p:txBody>
      </p:sp>
      <p:sp>
        <p:nvSpPr>
          <p:cNvPr id="10" name="object 10"/>
          <p:cNvSpPr/>
          <p:nvPr/>
        </p:nvSpPr>
        <p:spPr>
          <a:xfrm>
            <a:off x="53339" y="7920227"/>
            <a:ext cx="2785110" cy="6350"/>
          </a:xfrm>
          <a:custGeom>
            <a:avLst/>
            <a:gdLst/>
            <a:ahLst/>
            <a:cxnLst/>
            <a:rect l="l" t="t" r="r" b="b"/>
            <a:pathLst>
              <a:path w="2785110" h="6350">
                <a:moveTo>
                  <a:pt x="2784983" y="0"/>
                </a:moveTo>
                <a:lnTo>
                  <a:pt x="0" y="0"/>
                </a:lnTo>
                <a:lnTo>
                  <a:pt x="0" y="6095"/>
                </a:lnTo>
                <a:lnTo>
                  <a:pt x="2784983" y="6095"/>
                </a:lnTo>
                <a:lnTo>
                  <a:pt x="2784983" y="0"/>
                </a:lnTo>
                <a:close/>
              </a:path>
            </a:pathLst>
          </a:custGeom>
          <a:solidFill>
            <a:srgbClr val="000000"/>
          </a:solidFill>
        </p:spPr>
        <p:txBody>
          <a:bodyPr wrap="square" lIns="0" tIns="0" rIns="0" bIns="0" rtlCol="0"/>
          <a:lstStyle/>
          <a:p>
            <a:endParaRPr/>
          </a:p>
        </p:txBody>
      </p:sp>
      <p:sp>
        <p:nvSpPr>
          <p:cNvPr id="11" name="object 11"/>
          <p:cNvSpPr txBox="1"/>
          <p:nvPr/>
        </p:nvSpPr>
        <p:spPr>
          <a:xfrm>
            <a:off x="2978704" y="878923"/>
            <a:ext cx="4463496" cy="2137445"/>
          </a:xfrm>
          <a:prstGeom prst="rect">
            <a:avLst/>
          </a:prstGeom>
        </p:spPr>
        <p:txBody>
          <a:bodyPr vert="horz" wrap="square" lIns="0" tIns="13335" rIns="0" bIns="0" rtlCol="0">
            <a:spAutoFit/>
          </a:bodyPr>
          <a:lstStyle/>
          <a:p>
            <a:pPr marL="12700" marR="5080" algn="just">
              <a:lnSpc>
                <a:spcPct val="109800"/>
              </a:lnSpc>
              <a:spcBef>
                <a:spcPts val="105"/>
              </a:spcBef>
            </a:pPr>
            <a:r>
              <a:rPr lang="en-GB" sz="1050" b="1">
                <a:solidFill>
                  <a:srgbClr val="339966"/>
                </a:solidFill>
                <a:latin typeface="Calibri"/>
                <a:cs typeface="Calibri"/>
              </a:rPr>
              <a:t>The National Bureau of Statistics (NBS) reported that Consumer Price Index (CPI) ticked upward for the second consecutive month in October 2024, registering at 33.88% YoY from 32.70% in September, representing a 118bs increase from the prior month. The surge can be attributed to significant increases in both the food and core inflation, reaching 39.16% and 28.37%, respectively, compared to 31.52% and 22.58% in October 2023. The increase in annual food inflation was attributed to increases in the prices of  Rice, Corn, Palm oil, Vegetable Oil, Yam and other Tubers and Guinea Corn.</a:t>
            </a:r>
            <a:r>
              <a:rPr sz="1050" b="1" spc="195">
                <a:solidFill>
                  <a:srgbClr val="339966"/>
                </a:solidFill>
                <a:latin typeface="Calibri"/>
                <a:cs typeface="Calibri"/>
              </a:rPr>
              <a:t> </a:t>
            </a:r>
            <a:r>
              <a:rPr lang="en-GB" sz="1050" b="1">
                <a:solidFill>
                  <a:srgbClr val="339966"/>
                </a:solidFill>
                <a:latin typeface="Calibri"/>
                <a:cs typeface="Calibri"/>
              </a:rPr>
              <a:t>Additionally, the increase in the core index was driven by a rise in the prices of Passenger transport by road, Actual and imputed rentals for housing, and Accommodation services.</a:t>
            </a:r>
            <a:r>
              <a:rPr lang="en-GB" sz="1050" b="1" spc="195">
                <a:solidFill>
                  <a:srgbClr val="339966"/>
                </a:solidFill>
                <a:latin typeface="Calibri"/>
                <a:cs typeface="Calibri"/>
              </a:rPr>
              <a:t> </a:t>
            </a:r>
            <a:r>
              <a:rPr sz="1050" b="1">
                <a:solidFill>
                  <a:srgbClr val="339966"/>
                </a:solidFill>
                <a:latin typeface="Calibri"/>
                <a:cs typeface="Calibri"/>
              </a:rPr>
              <a:t>On</a:t>
            </a:r>
            <a:r>
              <a:rPr sz="1050" b="1" spc="-5">
                <a:solidFill>
                  <a:srgbClr val="339966"/>
                </a:solidFill>
                <a:latin typeface="Calibri"/>
                <a:cs typeface="Calibri"/>
              </a:rPr>
              <a:t> </a:t>
            </a:r>
            <a:r>
              <a:rPr sz="1050" b="1">
                <a:solidFill>
                  <a:srgbClr val="339966"/>
                </a:solidFill>
                <a:latin typeface="Calibri"/>
                <a:cs typeface="Calibri"/>
              </a:rPr>
              <a:t>a</a:t>
            </a:r>
            <a:r>
              <a:rPr sz="1050" b="1" spc="-20">
                <a:solidFill>
                  <a:srgbClr val="339966"/>
                </a:solidFill>
                <a:latin typeface="Calibri"/>
                <a:cs typeface="Calibri"/>
              </a:rPr>
              <a:t> </a:t>
            </a:r>
            <a:r>
              <a:rPr sz="1050" b="1" spc="-10">
                <a:solidFill>
                  <a:srgbClr val="339966"/>
                </a:solidFill>
                <a:latin typeface="Calibri"/>
                <a:cs typeface="Calibri"/>
              </a:rPr>
              <a:t>month-on-month </a:t>
            </a:r>
            <a:r>
              <a:rPr sz="1050" b="1">
                <a:solidFill>
                  <a:srgbClr val="339966"/>
                </a:solidFill>
                <a:latin typeface="Calibri"/>
                <a:cs typeface="Calibri"/>
              </a:rPr>
              <a:t>basis,</a:t>
            </a:r>
            <a:r>
              <a:rPr sz="1050" b="1" spc="-10">
                <a:solidFill>
                  <a:srgbClr val="339966"/>
                </a:solidFill>
                <a:latin typeface="Calibri"/>
                <a:cs typeface="Calibri"/>
              </a:rPr>
              <a:t> </a:t>
            </a:r>
            <a:r>
              <a:rPr lang="en-GB" sz="1050" b="1" spc="-10">
                <a:solidFill>
                  <a:srgbClr val="339966"/>
                </a:solidFill>
                <a:latin typeface="Calibri"/>
                <a:cs typeface="Calibri"/>
              </a:rPr>
              <a:t>the </a:t>
            </a:r>
            <a:r>
              <a:rPr sz="1050" b="1">
                <a:solidFill>
                  <a:srgbClr val="339966"/>
                </a:solidFill>
                <a:latin typeface="Calibri"/>
                <a:cs typeface="Calibri"/>
              </a:rPr>
              <a:t>headline,</a:t>
            </a:r>
            <a:r>
              <a:rPr sz="1050" b="1" spc="-10">
                <a:solidFill>
                  <a:srgbClr val="339966"/>
                </a:solidFill>
                <a:latin typeface="Calibri"/>
                <a:cs typeface="Calibri"/>
              </a:rPr>
              <a:t> </a:t>
            </a:r>
            <a:r>
              <a:rPr sz="1050" b="1">
                <a:solidFill>
                  <a:srgbClr val="339966"/>
                </a:solidFill>
                <a:latin typeface="Calibri"/>
                <a:cs typeface="Calibri"/>
              </a:rPr>
              <a:t>food,</a:t>
            </a:r>
            <a:r>
              <a:rPr sz="1050" b="1" spc="-15">
                <a:solidFill>
                  <a:srgbClr val="339966"/>
                </a:solidFill>
                <a:latin typeface="Calibri"/>
                <a:cs typeface="Calibri"/>
              </a:rPr>
              <a:t> </a:t>
            </a:r>
            <a:r>
              <a:rPr sz="1050" b="1">
                <a:solidFill>
                  <a:srgbClr val="339966"/>
                </a:solidFill>
                <a:latin typeface="Calibri"/>
                <a:cs typeface="Calibri"/>
              </a:rPr>
              <a:t>and</a:t>
            </a:r>
            <a:r>
              <a:rPr sz="1050" b="1" spc="-20">
                <a:solidFill>
                  <a:srgbClr val="339966"/>
                </a:solidFill>
                <a:latin typeface="Calibri"/>
                <a:cs typeface="Calibri"/>
              </a:rPr>
              <a:t> </a:t>
            </a:r>
            <a:r>
              <a:rPr sz="1050" b="1">
                <a:solidFill>
                  <a:srgbClr val="339966"/>
                </a:solidFill>
                <a:latin typeface="Calibri"/>
                <a:cs typeface="Calibri"/>
              </a:rPr>
              <a:t>core</a:t>
            </a:r>
            <a:r>
              <a:rPr sz="1050" b="1" spc="-10">
                <a:solidFill>
                  <a:srgbClr val="339966"/>
                </a:solidFill>
                <a:latin typeface="Calibri"/>
                <a:cs typeface="Calibri"/>
              </a:rPr>
              <a:t> </a:t>
            </a:r>
            <a:r>
              <a:rPr sz="1050" b="1">
                <a:solidFill>
                  <a:srgbClr val="339966"/>
                </a:solidFill>
                <a:latin typeface="Calibri"/>
                <a:cs typeface="Calibri"/>
              </a:rPr>
              <a:t>inflation</a:t>
            </a:r>
            <a:r>
              <a:rPr lang="en-GB" sz="1050" b="1">
                <a:solidFill>
                  <a:srgbClr val="339966"/>
                </a:solidFill>
                <a:latin typeface="Calibri"/>
                <a:cs typeface="Calibri"/>
              </a:rPr>
              <a:t> increased to 2.64%, 2.94% and 2.14% MoM respectively, (vs 2.52%, 2.64%, and 2.10% in September 2024). </a:t>
            </a:r>
            <a:endParaRPr sz="1050">
              <a:latin typeface="Calibri"/>
              <a:cs typeface="Calibri"/>
            </a:endParaRPr>
          </a:p>
        </p:txBody>
      </p:sp>
      <p:sp>
        <p:nvSpPr>
          <p:cNvPr id="12" name="object 12"/>
          <p:cNvSpPr txBox="1"/>
          <p:nvPr/>
        </p:nvSpPr>
        <p:spPr>
          <a:xfrm>
            <a:off x="2978704" y="3143250"/>
            <a:ext cx="4463496" cy="1952458"/>
          </a:xfrm>
          <a:prstGeom prst="rect">
            <a:avLst/>
          </a:prstGeom>
        </p:spPr>
        <p:txBody>
          <a:bodyPr vert="horz" wrap="square" lIns="0" tIns="13335" rIns="0" bIns="0" rtlCol="0">
            <a:spAutoFit/>
          </a:bodyPr>
          <a:lstStyle/>
          <a:p>
            <a:pPr marL="12700" algn="just">
              <a:lnSpc>
                <a:spcPct val="100000"/>
              </a:lnSpc>
              <a:spcBef>
                <a:spcPts val="105"/>
              </a:spcBef>
            </a:pPr>
            <a:r>
              <a:rPr lang="en-GB" sz="1050" b="1">
                <a:solidFill>
                  <a:srgbClr val="0D0D0D"/>
                </a:solidFill>
                <a:latin typeface="Calibri"/>
                <a:cs typeface="Calibri"/>
              </a:rPr>
              <a:t>Food Prices Surge Amidst Ongoing Harvest Season</a:t>
            </a:r>
          </a:p>
          <a:p>
            <a:pPr algn="just"/>
            <a:r>
              <a:rPr lang="en-GB" sz="1050">
                <a:latin typeface="+mj-lt"/>
              </a:rPr>
              <a:t>Food inflation accelerated to 39.16% YoY in October 2024, surpassing our forecast by 66bps. On a monthly basis, food prices rose by 2.94% MoM, compared to 2.64% MoM in September 2024, driven by significant price increases in major staples. This upward pressure reflects the continued impact of the floods from previous months reducing output during the ongoing harvest season for crops like soyabean, yam, rice and corn. Additionally, ongoing challenges in the country’s food producing region and elevated transport costs—spurred by a 15% MoM increase in PMS prices—exacerbated inflationary pressures. Evidently, the farm produce index and the processed food index both surged by 38.51% YoY and 39.34% YoY, respectively (vs 37.18% and 37.94% in September), reflecting heightened price pressures during the month.</a:t>
            </a:r>
          </a:p>
        </p:txBody>
      </p:sp>
      <p:sp>
        <p:nvSpPr>
          <p:cNvPr id="15" name="object 15"/>
          <p:cNvSpPr txBox="1"/>
          <p:nvPr/>
        </p:nvSpPr>
        <p:spPr>
          <a:xfrm>
            <a:off x="2979480" y="6137530"/>
            <a:ext cx="4462193" cy="1790875"/>
          </a:xfrm>
          <a:prstGeom prst="rect">
            <a:avLst/>
          </a:prstGeom>
        </p:spPr>
        <p:txBody>
          <a:bodyPr vert="horz" wrap="square" lIns="0" tIns="13335" rIns="0" bIns="0" rtlCol="0">
            <a:spAutoFit/>
          </a:bodyPr>
          <a:lstStyle/>
          <a:p>
            <a:pPr marL="12700" algn="just">
              <a:lnSpc>
                <a:spcPct val="100000"/>
              </a:lnSpc>
              <a:spcBef>
                <a:spcPts val="105"/>
              </a:spcBef>
            </a:pPr>
            <a:r>
              <a:rPr lang="en-GB" sz="1050" b="1">
                <a:latin typeface="Calibri"/>
                <a:cs typeface="Calibri"/>
              </a:rPr>
              <a:t>Upward Momentum Resumes in Core Inflation</a:t>
            </a:r>
          </a:p>
          <a:p>
            <a:pPr algn="just"/>
            <a:r>
              <a:rPr lang="en-GB" sz="1050">
                <a:latin typeface="+mj-lt"/>
              </a:rPr>
              <a:t>The core index surged to a record high of 28.37% YoY in October 2024, (below our forecast by 27bps), compared to 27.43% in September 2024 and 22.58% in October 2023. On a monthly basis, the index rose by 2.14% MoM, up from 2.10% in September. This upward trend was primarily driven by increased fuel prices and persistent volatility in the Naira, which depreciated by 2.77% MoM on the NAFEM window to NGN1,635.11/USD in October 2024.</a:t>
            </a:r>
          </a:p>
          <a:p>
            <a:pPr algn="just"/>
            <a:r>
              <a:rPr lang="en-GB" sz="1050">
                <a:latin typeface="+mj-lt"/>
              </a:rPr>
              <a:t>Significant contributions to this rise came from key sub-indices, including Transport (29.26% YoY vs 27.21% in September), Housing, Water, Electricity &amp; Gas (28.85% YoY vs 28.61%), Furnishings &amp; Household Equipment Maintenance (21.54% YoY vs 20.76%), and Restaurants &amp; Hotels (33.01% YoY vs 30.46%). </a:t>
            </a:r>
          </a:p>
        </p:txBody>
      </p:sp>
      <p:sp>
        <p:nvSpPr>
          <p:cNvPr id="17" name="object 17"/>
          <p:cNvSpPr/>
          <p:nvPr/>
        </p:nvSpPr>
        <p:spPr>
          <a:xfrm>
            <a:off x="71121" y="1049909"/>
            <a:ext cx="2634615" cy="6350"/>
          </a:xfrm>
          <a:custGeom>
            <a:avLst/>
            <a:gdLst/>
            <a:ahLst/>
            <a:cxnLst/>
            <a:rect l="l" t="t" r="r" b="b"/>
            <a:pathLst>
              <a:path w="2634615" h="6350">
                <a:moveTo>
                  <a:pt x="2634615" y="0"/>
                </a:moveTo>
                <a:lnTo>
                  <a:pt x="0" y="0"/>
                </a:lnTo>
                <a:lnTo>
                  <a:pt x="0" y="6350"/>
                </a:lnTo>
                <a:lnTo>
                  <a:pt x="2634615" y="6350"/>
                </a:lnTo>
                <a:lnTo>
                  <a:pt x="2634615" y="0"/>
                </a:lnTo>
                <a:close/>
              </a:path>
            </a:pathLst>
          </a:custGeom>
          <a:solidFill>
            <a:srgbClr val="000000"/>
          </a:solidFill>
        </p:spPr>
        <p:txBody>
          <a:bodyPr wrap="square" lIns="0" tIns="0" rIns="0" bIns="0" rtlCol="0"/>
          <a:lstStyle/>
          <a:p>
            <a:endParaRPr/>
          </a:p>
        </p:txBody>
      </p:sp>
      <p:pic>
        <p:nvPicPr>
          <p:cNvPr id="18" name="object 18"/>
          <p:cNvPicPr/>
          <p:nvPr/>
        </p:nvPicPr>
        <p:blipFill>
          <a:blip r:embed="rId3" cstate="print"/>
          <a:stretch>
            <a:fillRect/>
          </a:stretch>
        </p:blipFill>
        <p:spPr>
          <a:xfrm>
            <a:off x="242570" y="140589"/>
            <a:ext cx="994384" cy="245745"/>
          </a:xfrm>
          <a:prstGeom prst="rect">
            <a:avLst/>
          </a:prstGeom>
        </p:spPr>
      </p:pic>
      <p:sp>
        <p:nvSpPr>
          <p:cNvPr id="28" name="object 28"/>
          <p:cNvSpPr txBox="1"/>
          <p:nvPr/>
        </p:nvSpPr>
        <p:spPr>
          <a:xfrm>
            <a:off x="82680" y="5273168"/>
            <a:ext cx="2553970" cy="151323"/>
          </a:xfrm>
          <a:prstGeom prst="rect">
            <a:avLst/>
          </a:prstGeom>
        </p:spPr>
        <p:txBody>
          <a:bodyPr vert="horz" wrap="square" lIns="0" tIns="12700" rIns="0" bIns="0" rtlCol="0">
            <a:spAutoFit/>
          </a:bodyPr>
          <a:lstStyle/>
          <a:p>
            <a:pPr marL="12700">
              <a:lnSpc>
                <a:spcPct val="100000"/>
              </a:lnSpc>
              <a:spcBef>
                <a:spcPts val="810"/>
              </a:spcBef>
            </a:pPr>
            <a:r>
              <a:rPr sz="900" i="1">
                <a:latin typeface="Calibri"/>
                <a:cs typeface="Calibri"/>
              </a:rPr>
              <a:t>Source:</a:t>
            </a:r>
            <a:r>
              <a:rPr sz="900" i="1" spc="-25">
                <a:latin typeface="Calibri"/>
                <a:cs typeface="Calibri"/>
              </a:rPr>
              <a:t> </a:t>
            </a:r>
            <a:r>
              <a:rPr sz="900" i="1">
                <a:latin typeface="Calibri"/>
                <a:cs typeface="Calibri"/>
              </a:rPr>
              <a:t>NBS,</a:t>
            </a:r>
            <a:r>
              <a:rPr sz="900" i="1" spc="-35">
                <a:latin typeface="Calibri"/>
                <a:cs typeface="Calibri"/>
              </a:rPr>
              <a:t> </a:t>
            </a:r>
            <a:r>
              <a:rPr sz="900" i="1">
                <a:latin typeface="Calibri"/>
                <a:cs typeface="Calibri"/>
              </a:rPr>
              <a:t>Meristem</a:t>
            </a:r>
            <a:r>
              <a:rPr sz="900" i="1" spc="-25">
                <a:latin typeface="Calibri"/>
                <a:cs typeface="Calibri"/>
              </a:rPr>
              <a:t> </a:t>
            </a:r>
            <a:r>
              <a:rPr sz="900" i="1" spc="-10">
                <a:latin typeface="Calibri"/>
                <a:cs typeface="Calibri"/>
              </a:rPr>
              <a:t>Research</a:t>
            </a:r>
            <a:endParaRPr sz="900">
              <a:latin typeface="Calibri"/>
              <a:cs typeface="Calibri"/>
            </a:endParaRPr>
          </a:p>
        </p:txBody>
      </p:sp>
      <p:sp>
        <p:nvSpPr>
          <p:cNvPr id="41" name="object 41"/>
          <p:cNvSpPr txBox="1"/>
          <p:nvPr/>
        </p:nvSpPr>
        <p:spPr>
          <a:xfrm>
            <a:off x="64361" y="7715250"/>
            <a:ext cx="1637030" cy="151323"/>
          </a:xfrm>
          <a:prstGeom prst="rect">
            <a:avLst/>
          </a:prstGeom>
        </p:spPr>
        <p:txBody>
          <a:bodyPr vert="horz" wrap="square" lIns="0" tIns="12700" rIns="0" bIns="0" rtlCol="0">
            <a:spAutoFit/>
          </a:bodyPr>
          <a:lstStyle/>
          <a:p>
            <a:pPr marL="12700">
              <a:lnSpc>
                <a:spcPct val="100000"/>
              </a:lnSpc>
            </a:pPr>
            <a:r>
              <a:rPr sz="900" i="1" spc="-20">
                <a:latin typeface="Calibri"/>
                <a:cs typeface="Calibri"/>
              </a:rPr>
              <a:t>Source:</a:t>
            </a:r>
            <a:r>
              <a:rPr sz="900" i="1" spc="20">
                <a:latin typeface="Calibri"/>
                <a:cs typeface="Calibri"/>
              </a:rPr>
              <a:t> </a:t>
            </a:r>
            <a:r>
              <a:rPr sz="900" i="1" spc="-20">
                <a:latin typeface="Calibri"/>
                <a:cs typeface="Calibri"/>
              </a:rPr>
              <a:t>NBS,</a:t>
            </a:r>
            <a:r>
              <a:rPr sz="900" i="1" spc="20">
                <a:latin typeface="Calibri"/>
                <a:cs typeface="Calibri"/>
              </a:rPr>
              <a:t> </a:t>
            </a:r>
            <a:r>
              <a:rPr sz="900" i="1" spc="-20">
                <a:latin typeface="Calibri"/>
                <a:cs typeface="Calibri"/>
              </a:rPr>
              <a:t>Meristem</a:t>
            </a:r>
            <a:r>
              <a:rPr sz="900" i="1" spc="20">
                <a:latin typeface="Calibri"/>
                <a:cs typeface="Calibri"/>
              </a:rPr>
              <a:t> </a:t>
            </a:r>
            <a:r>
              <a:rPr sz="900" i="1" spc="-10">
                <a:latin typeface="Calibri"/>
                <a:cs typeface="Calibri"/>
              </a:rPr>
              <a:t>Research</a:t>
            </a:r>
            <a:endParaRPr sz="900">
              <a:latin typeface="Calibri"/>
              <a:cs typeface="Calibri"/>
            </a:endParaRPr>
          </a:p>
        </p:txBody>
      </p:sp>
      <p:sp>
        <p:nvSpPr>
          <p:cNvPr id="57" name="object 16">
            <a:extLst>
              <a:ext uri="{FF2B5EF4-FFF2-40B4-BE49-F238E27FC236}">
                <a16:creationId xmlns:a16="http://schemas.microsoft.com/office/drawing/2014/main" id="{50713D21-EB85-E81C-2444-E1BA85F63593}"/>
              </a:ext>
            </a:extLst>
          </p:cNvPr>
          <p:cNvSpPr txBox="1"/>
          <p:nvPr/>
        </p:nvSpPr>
        <p:spPr>
          <a:xfrm>
            <a:off x="2979356" y="7963236"/>
            <a:ext cx="4462844" cy="818814"/>
          </a:xfrm>
          <a:prstGeom prst="rect">
            <a:avLst/>
          </a:prstGeom>
        </p:spPr>
        <p:txBody>
          <a:bodyPr vert="horz" wrap="square" lIns="0" tIns="10795" rIns="0" bIns="0" rtlCol="0">
            <a:spAutoFit/>
          </a:bodyPr>
          <a:lstStyle/>
          <a:p>
            <a:pPr algn="just"/>
            <a:r>
              <a:rPr lang="en-GB" sz="1050" b="1">
                <a:latin typeface="+mj-lt"/>
              </a:rPr>
              <a:t>Looking ahead, we anticipate further upward pressure on the core index, largely driven by rising transportation costs stemming from elevated fuel prices. Additionally, heightened demand for foreign exchange during the festive season is likely to exacerbate the depreciation of the Naira, further inflating the prices of goods and services within the core inflation basket.</a:t>
            </a:r>
          </a:p>
        </p:txBody>
      </p:sp>
      <p:sp>
        <p:nvSpPr>
          <p:cNvPr id="58" name="object 14">
            <a:extLst>
              <a:ext uri="{FF2B5EF4-FFF2-40B4-BE49-F238E27FC236}">
                <a16:creationId xmlns:a16="http://schemas.microsoft.com/office/drawing/2014/main" id="{400E1D30-5452-13A0-D551-D597F59BB79C}"/>
              </a:ext>
            </a:extLst>
          </p:cNvPr>
          <p:cNvSpPr txBox="1"/>
          <p:nvPr/>
        </p:nvSpPr>
        <p:spPr>
          <a:xfrm>
            <a:off x="2986357" y="5067636"/>
            <a:ext cx="4461541" cy="980397"/>
          </a:xfrm>
          <a:prstGeom prst="rect">
            <a:avLst/>
          </a:prstGeom>
        </p:spPr>
        <p:txBody>
          <a:bodyPr vert="horz" wrap="square" lIns="0" tIns="10795" rIns="0" bIns="0" rtlCol="0">
            <a:spAutoFit/>
          </a:bodyPr>
          <a:lstStyle/>
          <a:p>
            <a:pPr algn="just"/>
            <a:r>
              <a:rPr lang="en-GB" sz="1050" b="1">
                <a:latin typeface="+mj-lt"/>
              </a:rPr>
              <a:t>In the near term, food prices are expected to rise further, </a:t>
            </a:r>
            <a:r>
              <a:rPr lang="en-GB" sz="1050" b="1" err="1">
                <a:latin typeface="+mj-lt"/>
              </a:rPr>
              <a:t>fueled</a:t>
            </a:r>
            <a:r>
              <a:rPr lang="en-GB" sz="1050" b="1">
                <a:latin typeface="+mj-lt"/>
              </a:rPr>
              <a:t> by heightened transportation costs and increased consumer demand ahead of the festive season. Additionally, projections from the Nigeria Hydrological Services Agency (NIHSA) warn of potential flooding in states along the River Niger, which could disrupt harvests and further strain agricultural output, exacerbating inflationary pressures on food prices.</a:t>
            </a:r>
          </a:p>
        </p:txBody>
      </p:sp>
      <p:graphicFrame>
        <p:nvGraphicFramePr>
          <p:cNvPr id="13" name="Chart 12">
            <a:extLst>
              <a:ext uri="{FF2B5EF4-FFF2-40B4-BE49-F238E27FC236}">
                <a16:creationId xmlns:a16="http://schemas.microsoft.com/office/drawing/2014/main" id="{01B6793D-FE6F-1318-A732-2BDB1DC9550F}"/>
              </a:ext>
            </a:extLst>
          </p:cNvPr>
          <p:cNvGraphicFramePr>
            <a:graphicFrameLocks/>
          </p:cNvGraphicFramePr>
          <p:nvPr>
            <p:extLst>
              <p:ext uri="{D42A27DB-BD31-4B8C-83A1-F6EECF244321}">
                <p14:modId xmlns:p14="http://schemas.microsoft.com/office/powerpoint/2010/main" val="1882624736"/>
              </p:ext>
            </p:extLst>
          </p:nvPr>
        </p:nvGraphicFramePr>
        <p:xfrm>
          <a:off x="82680" y="3348607"/>
          <a:ext cx="2743200" cy="18856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8AD14AC4-5B19-5C19-A260-A81AE1C1F7D3}"/>
              </a:ext>
            </a:extLst>
          </p:cNvPr>
          <p:cNvGraphicFramePr>
            <a:graphicFrameLocks/>
          </p:cNvGraphicFramePr>
          <p:nvPr>
            <p:extLst>
              <p:ext uri="{D42A27DB-BD31-4B8C-83A1-F6EECF244321}">
                <p14:modId xmlns:p14="http://schemas.microsoft.com/office/powerpoint/2010/main" val="1604928671"/>
              </p:ext>
            </p:extLst>
          </p:nvPr>
        </p:nvGraphicFramePr>
        <p:xfrm>
          <a:off x="53340" y="5957957"/>
          <a:ext cx="2756408" cy="174907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9792" y="761491"/>
            <a:ext cx="2083435" cy="330835"/>
          </a:xfrm>
          <a:prstGeom prst="rect">
            <a:avLst/>
          </a:prstGeom>
        </p:spPr>
        <p:txBody>
          <a:bodyPr vert="horz" wrap="square" lIns="0" tIns="12700" rIns="0" bIns="0" rtlCol="0">
            <a:spAutoFit/>
          </a:bodyPr>
          <a:lstStyle/>
          <a:p>
            <a:pPr marL="12700">
              <a:lnSpc>
                <a:spcPct val="100000"/>
              </a:lnSpc>
              <a:spcBef>
                <a:spcPts val="100"/>
              </a:spcBef>
            </a:pPr>
            <a:r>
              <a:rPr sz="2000" b="1" spc="-60">
                <a:latin typeface="Calibri"/>
                <a:cs typeface="Calibri"/>
              </a:rPr>
              <a:t>Contact</a:t>
            </a:r>
            <a:r>
              <a:rPr sz="2000" b="1" spc="-150">
                <a:latin typeface="Calibri"/>
                <a:cs typeface="Calibri"/>
              </a:rPr>
              <a:t> </a:t>
            </a:r>
            <a:r>
              <a:rPr sz="2000" b="1" spc="-10">
                <a:latin typeface="Calibri"/>
                <a:cs typeface="Calibri"/>
              </a:rPr>
              <a:t>Information</a:t>
            </a:r>
            <a:endParaRPr sz="2000">
              <a:latin typeface="Calibri"/>
              <a:cs typeface="Calibri"/>
            </a:endParaRPr>
          </a:p>
        </p:txBody>
      </p:sp>
      <p:graphicFrame>
        <p:nvGraphicFramePr>
          <p:cNvPr id="3" name="object 3"/>
          <p:cNvGraphicFramePr>
            <a:graphicFrameLocks noGrp="1"/>
          </p:cNvGraphicFramePr>
          <p:nvPr/>
        </p:nvGraphicFramePr>
        <p:xfrm>
          <a:off x="451104" y="1118870"/>
          <a:ext cx="6752590" cy="933450"/>
        </p:xfrm>
        <a:graphic>
          <a:graphicData uri="http://schemas.openxmlformats.org/drawingml/2006/table">
            <a:tbl>
              <a:tblPr firstRow="1" bandRow="1">
                <a:tableStyleId>{2D5ABB26-0587-4C30-8999-92F81FD0307C}</a:tableStyleId>
              </a:tblPr>
              <a:tblGrid>
                <a:gridCol w="3451225">
                  <a:extLst>
                    <a:ext uri="{9D8B030D-6E8A-4147-A177-3AD203B41FA5}">
                      <a16:colId xmlns:a16="http://schemas.microsoft.com/office/drawing/2014/main" val="20000"/>
                    </a:ext>
                  </a:extLst>
                </a:gridCol>
                <a:gridCol w="3301365">
                  <a:extLst>
                    <a:ext uri="{9D8B030D-6E8A-4147-A177-3AD203B41FA5}">
                      <a16:colId xmlns:a16="http://schemas.microsoft.com/office/drawing/2014/main" val="20001"/>
                    </a:ext>
                  </a:extLst>
                </a:gridCol>
              </a:tblGrid>
              <a:tr h="466725">
                <a:tc>
                  <a:txBody>
                    <a:bodyPr/>
                    <a:lstStyle/>
                    <a:p>
                      <a:pPr marL="243840">
                        <a:lnSpc>
                          <a:spcPct val="100000"/>
                        </a:lnSpc>
                        <a:spcBef>
                          <a:spcPts val="700"/>
                        </a:spcBef>
                      </a:pPr>
                      <a:r>
                        <a:rPr sz="1600" b="1" spc="-65">
                          <a:latin typeface="Calibri"/>
                          <a:cs typeface="Calibri"/>
                        </a:rPr>
                        <a:t>Investment</a:t>
                      </a:r>
                      <a:r>
                        <a:rPr sz="1600" b="1" spc="-95">
                          <a:latin typeface="Calibri"/>
                          <a:cs typeface="Calibri"/>
                        </a:rPr>
                        <a:t> </a:t>
                      </a:r>
                      <a:r>
                        <a:rPr sz="1600" b="1" spc="-10">
                          <a:latin typeface="Calibri"/>
                          <a:cs typeface="Calibri"/>
                        </a:rPr>
                        <a:t>Research</a:t>
                      </a:r>
                      <a:endParaRPr sz="1600">
                        <a:latin typeface="Calibri"/>
                        <a:cs typeface="Calibri"/>
                      </a:endParaRPr>
                    </a:p>
                  </a:txBody>
                  <a:tcPr marL="0" marR="0" marT="88900" marB="0">
                    <a:lnT w="9525">
                      <a:solidFill>
                        <a:srgbClr val="339966"/>
                      </a:solidFill>
                      <a:prstDash val="solid"/>
                    </a:lnT>
                  </a:tcPr>
                </a:tc>
                <a:tc>
                  <a:txBody>
                    <a:bodyPr/>
                    <a:lstStyle/>
                    <a:p>
                      <a:pPr>
                        <a:lnSpc>
                          <a:spcPct val="100000"/>
                        </a:lnSpc>
                      </a:pPr>
                      <a:endParaRPr sz="900">
                        <a:latin typeface="Times New Roman"/>
                        <a:cs typeface="Times New Roman"/>
                      </a:endParaRPr>
                    </a:p>
                  </a:txBody>
                  <a:tcPr marL="0" marR="0" marT="0" marB="0">
                    <a:lnT w="9525">
                      <a:solidFill>
                        <a:srgbClr val="339966"/>
                      </a:solidFill>
                      <a:prstDash val="solid"/>
                    </a:lnT>
                  </a:tcPr>
                </a:tc>
                <a:extLst>
                  <a:ext uri="{0D108BD9-81ED-4DB2-BD59-A6C34878D82A}">
                    <a16:rowId xmlns:a16="http://schemas.microsoft.com/office/drawing/2014/main" val="10000"/>
                  </a:ext>
                </a:extLst>
              </a:tr>
              <a:tr h="466725">
                <a:tc>
                  <a:txBody>
                    <a:bodyPr/>
                    <a:lstStyle/>
                    <a:p>
                      <a:pPr marL="243840" marR="1123315">
                        <a:lnSpc>
                          <a:spcPct val="103600"/>
                        </a:lnSpc>
                        <a:spcBef>
                          <a:spcPts val="655"/>
                        </a:spcBef>
                      </a:pPr>
                      <a:r>
                        <a:rPr sz="1100" u="sng" spc="-10">
                          <a:solidFill>
                            <a:srgbClr val="0000FF"/>
                          </a:solidFill>
                          <a:uFill>
                            <a:solidFill>
                              <a:srgbClr val="0000FF"/>
                            </a:solidFill>
                          </a:uFill>
                          <a:latin typeface="Calibri"/>
                          <a:cs typeface="Calibri"/>
                          <a:hlinkClick r:id="rId2"/>
                        </a:rPr>
                        <a:t>praiseihansekhien@meristemng.com</a:t>
                      </a:r>
                      <a:r>
                        <a:rPr sz="1100" spc="-10">
                          <a:solidFill>
                            <a:srgbClr val="0000FF"/>
                          </a:solidFill>
                          <a:latin typeface="Calibri"/>
                          <a:cs typeface="Calibri"/>
                        </a:rPr>
                        <a:t> </a:t>
                      </a:r>
                      <a:r>
                        <a:rPr sz="1100" spc="-10">
                          <a:latin typeface="Calibri"/>
                          <a:cs typeface="Calibri"/>
                          <a:hlinkClick r:id="rId3"/>
                        </a:rPr>
                        <a:t>research@meristemng.com</a:t>
                      </a:r>
                      <a:endParaRPr sz="1100">
                        <a:latin typeface="Calibri"/>
                        <a:cs typeface="Calibri"/>
                      </a:endParaRPr>
                    </a:p>
                  </a:txBody>
                  <a:tcPr marL="0" marR="0" marT="83185" marB="0">
                    <a:lnB w="9525">
                      <a:solidFill>
                        <a:srgbClr val="339966"/>
                      </a:solidFill>
                      <a:prstDash val="solid"/>
                    </a:lnB>
                  </a:tcPr>
                </a:tc>
                <a:tc>
                  <a:txBody>
                    <a:bodyPr/>
                    <a:lstStyle/>
                    <a:p>
                      <a:pPr marL="1130935">
                        <a:lnSpc>
                          <a:spcPct val="100000"/>
                        </a:lnSpc>
                        <a:spcBef>
                          <a:spcPts val="705"/>
                        </a:spcBef>
                      </a:pPr>
                      <a:r>
                        <a:rPr sz="1100" spc="-10">
                          <a:latin typeface="Calibri"/>
                          <a:cs typeface="Calibri"/>
                        </a:rPr>
                        <a:t>(+234</a:t>
                      </a:r>
                      <a:r>
                        <a:rPr sz="1100" spc="-50">
                          <a:latin typeface="Calibri"/>
                          <a:cs typeface="Calibri"/>
                        </a:rPr>
                        <a:t> </a:t>
                      </a:r>
                      <a:r>
                        <a:rPr sz="1100" spc="-10">
                          <a:latin typeface="Calibri"/>
                          <a:cs typeface="Calibri"/>
                        </a:rPr>
                        <a:t>817</a:t>
                      </a:r>
                      <a:r>
                        <a:rPr sz="1100" spc="-50">
                          <a:latin typeface="Calibri"/>
                          <a:cs typeface="Calibri"/>
                        </a:rPr>
                        <a:t> </a:t>
                      </a:r>
                      <a:r>
                        <a:rPr sz="1100">
                          <a:latin typeface="Calibri"/>
                          <a:cs typeface="Calibri"/>
                        </a:rPr>
                        <a:t>007</a:t>
                      </a:r>
                      <a:r>
                        <a:rPr sz="1100" spc="-35">
                          <a:latin typeface="Calibri"/>
                          <a:cs typeface="Calibri"/>
                        </a:rPr>
                        <a:t> </a:t>
                      </a:r>
                      <a:r>
                        <a:rPr sz="1100" spc="-20">
                          <a:latin typeface="Calibri"/>
                          <a:cs typeface="Calibri"/>
                        </a:rPr>
                        <a:t>1512)</a:t>
                      </a:r>
                      <a:endParaRPr sz="1100">
                        <a:latin typeface="Calibri"/>
                        <a:cs typeface="Calibri"/>
                      </a:endParaRPr>
                    </a:p>
                  </a:txBody>
                  <a:tcPr marL="0" marR="0" marT="89535" marB="0">
                    <a:lnB w="9525">
                      <a:solidFill>
                        <a:srgbClr val="339966"/>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615187" y="2108962"/>
            <a:ext cx="6091555" cy="610235"/>
          </a:xfrm>
          <a:prstGeom prst="rect">
            <a:avLst/>
          </a:prstGeom>
        </p:spPr>
        <p:txBody>
          <a:bodyPr vert="horz" wrap="square" lIns="0" tIns="12700" rIns="0" bIns="0" rtlCol="0">
            <a:spAutoFit/>
          </a:bodyPr>
          <a:lstStyle/>
          <a:p>
            <a:pPr marL="12700">
              <a:lnSpc>
                <a:spcPct val="100000"/>
              </a:lnSpc>
              <a:spcBef>
                <a:spcPts val="100"/>
              </a:spcBef>
              <a:tabLst>
                <a:tab pos="4415155" algn="l"/>
              </a:tabLst>
            </a:pPr>
            <a:r>
              <a:rPr sz="1100" b="1" spc="-10">
                <a:latin typeface="Calibri"/>
                <a:cs typeface="Calibri"/>
              </a:rPr>
              <a:t>Corporate</a:t>
            </a:r>
            <a:r>
              <a:rPr sz="1100" b="1" spc="-75">
                <a:latin typeface="Calibri"/>
                <a:cs typeface="Calibri"/>
              </a:rPr>
              <a:t> </a:t>
            </a:r>
            <a:r>
              <a:rPr sz="1100" b="1" spc="-10">
                <a:latin typeface="Calibri"/>
                <a:cs typeface="Calibri"/>
              </a:rPr>
              <a:t>websites:</a:t>
            </a:r>
            <a:r>
              <a:rPr sz="1100" b="1" spc="-50">
                <a:latin typeface="Calibri"/>
                <a:cs typeface="Calibri"/>
              </a:rPr>
              <a:t> </a:t>
            </a:r>
            <a:r>
              <a:rPr sz="1100" u="sng">
                <a:solidFill>
                  <a:srgbClr val="0460C1"/>
                </a:solidFill>
                <a:uFill>
                  <a:solidFill>
                    <a:srgbClr val="0460C1"/>
                  </a:solidFill>
                </a:uFill>
                <a:latin typeface="Calibri"/>
                <a:cs typeface="Calibri"/>
                <a:hlinkClick r:id="rId4"/>
              </a:rPr>
              <a:t>www.meristemng.com</a:t>
            </a:r>
            <a:r>
              <a:rPr sz="1100" u="sng" spc="345">
                <a:solidFill>
                  <a:srgbClr val="0460C1"/>
                </a:solidFill>
                <a:uFill>
                  <a:solidFill>
                    <a:srgbClr val="0460C1"/>
                  </a:solidFill>
                </a:uFill>
                <a:latin typeface="Calibri"/>
                <a:cs typeface="Calibri"/>
                <a:hlinkClick r:id="rId4"/>
              </a:rPr>
              <a:t> </a:t>
            </a:r>
            <a:r>
              <a:rPr sz="1100" u="sng" spc="-10">
                <a:solidFill>
                  <a:srgbClr val="0460C1"/>
                </a:solidFill>
                <a:uFill>
                  <a:solidFill>
                    <a:srgbClr val="0460C1"/>
                  </a:solidFill>
                </a:uFill>
                <a:latin typeface="Calibri"/>
                <a:cs typeface="Calibri"/>
                <a:hlinkClick r:id="rId4"/>
              </a:rPr>
              <a:t>www.meristemwealth.com</a:t>
            </a:r>
            <a:r>
              <a:rPr sz="1100" u="sng">
                <a:solidFill>
                  <a:srgbClr val="0460C1"/>
                </a:solidFill>
                <a:uFill>
                  <a:solidFill>
                    <a:srgbClr val="0460C1"/>
                  </a:solidFill>
                </a:uFill>
                <a:latin typeface="Calibri"/>
                <a:cs typeface="Calibri"/>
                <a:hlinkClick r:id="rId4"/>
              </a:rPr>
              <a:t>	</a:t>
            </a:r>
            <a:r>
              <a:rPr sz="1100" u="sng" spc="-10">
                <a:solidFill>
                  <a:srgbClr val="0460C1"/>
                </a:solidFill>
                <a:uFill>
                  <a:solidFill>
                    <a:srgbClr val="0460C1"/>
                  </a:solidFill>
                </a:uFill>
                <a:latin typeface="Calibri"/>
                <a:cs typeface="Calibri"/>
                <a:hlinkClick r:id="rId4"/>
              </a:rPr>
              <a:t>www.meristemregistrars.com</a:t>
            </a:r>
            <a:endParaRPr sz="1100">
              <a:latin typeface="Calibri"/>
              <a:cs typeface="Calibri"/>
            </a:endParaRPr>
          </a:p>
          <a:p>
            <a:pPr>
              <a:lnSpc>
                <a:spcPct val="100000"/>
              </a:lnSpc>
              <a:spcBef>
                <a:spcPts val="615"/>
              </a:spcBef>
            </a:pPr>
            <a:endParaRPr sz="1100">
              <a:latin typeface="Calibri"/>
              <a:cs typeface="Calibri"/>
            </a:endParaRPr>
          </a:p>
          <a:p>
            <a:pPr marL="12700">
              <a:lnSpc>
                <a:spcPct val="100000"/>
              </a:lnSpc>
            </a:pPr>
            <a:r>
              <a:rPr sz="1100" b="1" spc="-10">
                <a:latin typeface="Calibri"/>
                <a:cs typeface="Calibri"/>
              </a:rPr>
              <a:t>Meristem</a:t>
            </a:r>
            <a:r>
              <a:rPr sz="1100" b="1" spc="-35">
                <a:latin typeface="Calibri"/>
                <a:cs typeface="Calibri"/>
              </a:rPr>
              <a:t> </a:t>
            </a:r>
            <a:r>
              <a:rPr sz="1100" b="1" spc="-10">
                <a:latin typeface="Calibri"/>
                <a:cs typeface="Calibri"/>
              </a:rPr>
              <a:t>Research</a:t>
            </a:r>
            <a:r>
              <a:rPr sz="1100" b="1" spc="-55">
                <a:latin typeface="Calibri"/>
                <a:cs typeface="Calibri"/>
              </a:rPr>
              <a:t> </a:t>
            </a:r>
            <a:r>
              <a:rPr sz="1100" b="1">
                <a:latin typeface="Calibri"/>
                <a:cs typeface="Calibri"/>
              </a:rPr>
              <a:t>can</a:t>
            </a:r>
            <a:r>
              <a:rPr sz="1100" b="1" spc="-30">
                <a:latin typeface="Calibri"/>
                <a:cs typeface="Calibri"/>
              </a:rPr>
              <a:t> </a:t>
            </a:r>
            <a:r>
              <a:rPr sz="1100" b="1">
                <a:latin typeface="Calibri"/>
                <a:cs typeface="Calibri"/>
              </a:rPr>
              <a:t>also</a:t>
            </a:r>
            <a:r>
              <a:rPr sz="1100" b="1" spc="-20">
                <a:latin typeface="Calibri"/>
                <a:cs typeface="Calibri"/>
              </a:rPr>
              <a:t> </a:t>
            </a:r>
            <a:r>
              <a:rPr sz="1100" b="1">
                <a:latin typeface="Calibri"/>
                <a:cs typeface="Calibri"/>
              </a:rPr>
              <a:t>be</a:t>
            </a:r>
            <a:r>
              <a:rPr sz="1100" b="1" spc="-30">
                <a:latin typeface="Calibri"/>
                <a:cs typeface="Calibri"/>
              </a:rPr>
              <a:t> </a:t>
            </a:r>
            <a:r>
              <a:rPr sz="1100" b="1" spc="-10">
                <a:latin typeface="Calibri"/>
                <a:cs typeface="Calibri"/>
              </a:rPr>
              <a:t>accessed</a:t>
            </a:r>
            <a:r>
              <a:rPr sz="1100" b="1" spc="-35">
                <a:latin typeface="Calibri"/>
                <a:cs typeface="Calibri"/>
              </a:rPr>
              <a:t> </a:t>
            </a:r>
            <a:r>
              <a:rPr sz="1100" b="1">
                <a:latin typeface="Calibri"/>
                <a:cs typeface="Calibri"/>
              </a:rPr>
              <a:t>on</a:t>
            </a:r>
            <a:r>
              <a:rPr sz="1100" b="1" spc="-30">
                <a:latin typeface="Calibri"/>
                <a:cs typeface="Calibri"/>
              </a:rPr>
              <a:t> </a:t>
            </a:r>
            <a:r>
              <a:rPr sz="1100" b="1">
                <a:latin typeface="Calibri"/>
                <a:cs typeface="Calibri"/>
              </a:rPr>
              <a:t>the</a:t>
            </a:r>
            <a:r>
              <a:rPr sz="1100" b="1" spc="-35">
                <a:latin typeface="Calibri"/>
                <a:cs typeface="Calibri"/>
              </a:rPr>
              <a:t> </a:t>
            </a:r>
            <a:r>
              <a:rPr sz="1100" b="1" spc="-10">
                <a:latin typeface="Calibri"/>
                <a:cs typeface="Calibri"/>
              </a:rPr>
              <a:t>following</a:t>
            </a:r>
            <a:r>
              <a:rPr sz="1100" b="1" spc="25">
                <a:latin typeface="Calibri"/>
                <a:cs typeface="Calibri"/>
              </a:rPr>
              <a:t> </a:t>
            </a:r>
            <a:r>
              <a:rPr sz="1100" b="1" spc="-10">
                <a:latin typeface="Calibri"/>
                <a:cs typeface="Calibri"/>
              </a:rPr>
              <a:t>platforms:</a:t>
            </a:r>
            <a:endParaRPr sz="1100">
              <a:latin typeface="Calibri"/>
              <a:cs typeface="Calibri"/>
            </a:endParaRPr>
          </a:p>
        </p:txBody>
      </p:sp>
      <p:sp>
        <p:nvSpPr>
          <p:cNvPr id="5" name="object 5"/>
          <p:cNvSpPr txBox="1"/>
          <p:nvPr/>
        </p:nvSpPr>
        <p:spPr>
          <a:xfrm>
            <a:off x="615187" y="2715514"/>
            <a:ext cx="3067050" cy="666750"/>
          </a:xfrm>
          <a:prstGeom prst="rect">
            <a:avLst/>
          </a:prstGeom>
        </p:spPr>
        <p:txBody>
          <a:bodyPr vert="horz" wrap="square" lIns="0" tIns="12065" rIns="0" bIns="0" rtlCol="0">
            <a:spAutoFit/>
          </a:bodyPr>
          <a:lstStyle/>
          <a:p>
            <a:pPr marL="12700">
              <a:lnSpc>
                <a:spcPct val="100000"/>
              </a:lnSpc>
              <a:spcBef>
                <a:spcPts val="95"/>
              </a:spcBef>
            </a:pPr>
            <a:r>
              <a:rPr sz="1000" b="1" spc="-10">
                <a:latin typeface="Calibri"/>
                <a:cs typeface="Calibri"/>
              </a:rPr>
              <a:t>Meristem Research</a:t>
            </a:r>
            <a:r>
              <a:rPr sz="1000" b="1" spc="-20">
                <a:latin typeface="Calibri"/>
                <a:cs typeface="Calibri"/>
              </a:rPr>
              <a:t> </a:t>
            </a:r>
            <a:r>
              <a:rPr sz="1000" b="1" spc="-10">
                <a:latin typeface="Calibri"/>
                <a:cs typeface="Calibri"/>
              </a:rPr>
              <a:t>portal:</a:t>
            </a:r>
            <a:r>
              <a:rPr sz="1000" b="1" spc="-15">
                <a:latin typeface="Calibri"/>
                <a:cs typeface="Calibri"/>
              </a:rPr>
              <a:t> </a:t>
            </a:r>
            <a:r>
              <a:rPr sz="1000" spc="-10">
                <a:latin typeface="Calibri"/>
                <a:cs typeface="Calibri"/>
                <a:hlinkClick r:id="rId3"/>
              </a:rPr>
              <a:t>research@meristemng.com</a:t>
            </a:r>
            <a:endParaRPr sz="1000">
              <a:latin typeface="Calibri"/>
              <a:cs typeface="Calibri"/>
            </a:endParaRPr>
          </a:p>
          <a:p>
            <a:pPr marL="12700">
              <a:lnSpc>
                <a:spcPct val="100000"/>
              </a:lnSpc>
              <a:spcBef>
                <a:spcPts val="25"/>
              </a:spcBef>
            </a:pPr>
            <a:r>
              <a:rPr sz="1000" b="1">
                <a:latin typeface="Calibri"/>
                <a:cs typeface="Calibri"/>
              </a:rPr>
              <a:t>Bloomberg:</a:t>
            </a:r>
            <a:r>
              <a:rPr sz="1000" b="1" spc="105">
                <a:latin typeface="Calibri"/>
                <a:cs typeface="Calibri"/>
              </a:rPr>
              <a:t> </a:t>
            </a:r>
            <a:r>
              <a:rPr sz="1000">
                <a:latin typeface="Calibri"/>
                <a:cs typeface="Calibri"/>
              </a:rPr>
              <a:t>MERI</a:t>
            </a:r>
            <a:r>
              <a:rPr sz="1000" spc="-55">
                <a:latin typeface="Calibri"/>
                <a:cs typeface="Calibri"/>
              </a:rPr>
              <a:t> </a:t>
            </a:r>
            <a:r>
              <a:rPr sz="1000" spc="-20">
                <a:latin typeface="Calibri"/>
                <a:cs typeface="Calibri"/>
              </a:rPr>
              <a:t>&lt;GO&gt;</a:t>
            </a:r>
            <a:endParaRPr sz="1000">
              <a:latin typeface="Calibri"/>
              <a:cs typeface="Calibri"/>
            </a:endParaRPr>
          </a:p>
          <a:p>
            <a:pPr marL="12700">
              <a:lnSpc>
                <a:spcPct val="100000"/>
              </a:lnSpc>
              <a:spcBef>
                <a:spcPts val="105"/>
              </a:spcBef>
            </a:pPr>
            <a:r>
              <a:rPr sz="1000" b="1">
                <a:latin typeface="Calibri"/>
                <a:cs typeface="Calibri"/>
              </a:rPr>
              <a:t>Capital</a:t>
            </a:r>
            <a:r>
              <a:rPr sz="1000" b="1" spc="-45">
                <a:latin typeface="Calibri"/>
                <a:cs typeface="Calibri"/>
              </a:rPr>
              <a:t> </a:t>
            </a:r>
            <a:r>
              <a:rPr sz="1000" b="1">
                <a:latin typeface="Calibri"/>
                <a:cs typeface="Calibri"/>
              </a:rPr>
              <a:t>IQ:</a:t>
            </a:r>
            <a:r>
              <a:rPr sz="1000" b="1" spc="140">
                <a:latin typeface="Calibri"/>
                <a:cs typeface="Calibri"/>
              </a:rPr>
              <a:t> </a:t>
            </a:r>
            <a:r>
              <a:rPr sz="1000" spc="-10">
                <a:latin typeface="Calibri"/>
                <a:cs typeface="Calibri"/>
                <a:hlinkClick r:id="rId5"/>
              </a:rPr>
              <a:t>www.capitaliq.com</a:t>
            </a:r>
            <a:endParaRPr sz="1000">
              <a:latin typeface="Calibri"/>
              <a:cs typeface="Calibri"/>
            </a:endParaRPr>
          </a:p>
          <a:p>
            <a:pPr marL="12700">
              <a:lnSpc>
                <a:spcPct val="100000"/>
              </a:lnSpc>
              <a:spcBef>
                <a:spcPts val="120"/>
              </a:spcBef>
            </a:pPr>
            <a:r>
              <a:rPr sz="1000" b="1" spc="-10">
                <a:latin typeface="Calibri"/>
                <a:cs typeface="Calibri"/>
              </a:rPr>
              <a:t>ISI</a:t>
            </a:r>
            <a:r>
              <a:rPr sz="1000" b="1" spc="-55">
                <a:latin typeface="Calibri"/>
                <a:cs typeface="Calibri"/>
              </a:rPr>
              <a:t> </a:t>
            </a:r>
            <a:r>
              <a:rPr sz="1000" b="1" spc="-10">
                <a:latin typeface="Calibri"/>
                <a:cs typeface="Calibri"/>
              </a:rPr>
              <a:t>Emerging</a:t>
            </a:r>
            <a:r>
              <a:rPr sz="1000" b="1" spc="-50">
                <a:latin typeface="Calibri"/>
                <a:cs typeface="Calibri"/>
              </a:rPr>
              <a:t> </a:t>
            </a:r>
            <a:r>
              <a:rPr sz="1000" b="1">
                <a:latin typeface="Calibri"/>
                <a:cs typeface="Calibri"/>
              </a:rPr>
              <a:t>Markets:</a:t>
            </a:r>
            <a:r>
              <a:rPr sz="1000" b="1" spc="180">
                <a:latin typeface="Calibri"/>
                <a:cs typeface="Calibri"/>
              </a:rPr>
              <a:t> </a:t>
            </a:r>
            <a:r>
              <a:rPr sz="1000" spc="-10">
                <a:latin typeface="Calibri"/>
                <a:cs typeface="Calibri"/>
                <a:hlinkClick r:id="rId6"/>
              </a:rPr>
              <a:t>www.securities.com/ch.html?pc=NG</a:t>
            </a:r>
            <a:endParaRPr sz="1000">
              <a:latin typeface="Calibri"/>
              <a:cs typeface="Calibri"/>
            </a:endParaRPr>
          </a:p>
        </p:txBody>
      </p:sp>
      <p:sp>
        <p:nvSpPr>
          <p:cNvPr id="6" name="object 6"/>
          <p:cNvSpPr txBox="1"/>
          <p:nvPr/>
        </p:nvSpPr>
        <p:spPr>
          <a:xfrm>
            <a:off x="4699000" y="3021228"/>
            <a:ext cx="1887220" cy="360680"/>
          </a:xfrm>
          <a:prstGeom prst="rect">
            <a:avLst/>
          </a:prstGeom>
        </p:spPr>
        <p:txBody>
          <a:bodyPr vert="horz" wrap="square" lIns="0" tIns="27940" rIns="0" bIns="0" rtlCol="0">
            <a:spAutoFit/>
          </a:bodyPr>
          <a:lstStyle/>
          <a:p>
            <a:pPr marL="22860">
              <a:lnSpc>
                <a:spcPct val="100000"/>
              </a:lnSpc>
              <a:spcBef>
                <a:spcPts val="220"/>
              </a:spcBef>
            </a:pPr>
            <a:r>
              <a:rPr sz="1000" b="1">
                <a:latin typeface="Calibri"/>
                <a:cs typeface="Calibri"/>
              </a:rPr>
              <a:t>Reuters:</a:t>
            </a:r>
            <a:r>
              <a:rPr sz="1000" b="1" spc="85">
                <a:latin typeface="Calibri"/>
                <a:cs typeface="Calibri"/>
              </a:rPr>
              <a:t> </a:t>
            </a:r>
            <a:r>
              <a:rPr sz="1000" spc="-10">
                <a:latin typeface="Calibri"/>
                <a:cs typeface="Calibri"/>
                <a:hlinkClick r:id="rId7"/>
              </a:rPr>
              <a:t>www.thomsonreuters.com</a:t>
            </a:r>
            <a:endParaRPr sz="1000">
              <a:latin typeface="Calibri"/>
              <a:cs typeface="Calibri"/>
            </a:endParaRPr>
          </a:p>
          <a:p>
            <a:pPr marL="12700">
              <a:lnSpc>
                <a:spcPct val="100000"/>
              </a:lnSpc>
              <a:spcBef>
                <a:spcPts val="120"/>
              </a:spcBef>
            </a:pPr>
            <a:r>
              <a:rPr sz="1000" b="1">
                <a:latin typeface="Calibri"/>
                <a:cs typeface="Calibri"/>
              </a:rPr>
              <a:t>FactSet:</a:t>
            </a:r>
            <a:r>
              <a:rPr sz="1000" b="1" spc="90">
                <a:latin typeface="Calibri"/>
                <a:cs typeface="Calibri"/>
              </a:rPr>
              <a:t> </a:t>
            </a:r>
            <a:r>
              <a:rPr sz="1000" spc="-10">
                <a:latin typeface="Calibri"/>
                <a:cs typeface="Calibri"/>
                <a:hlinkClick r:id="rId8"/>
              </a:rPr>
              <a:t>www.factset.com</a:t>
            </a:r>
            <a:endParaRPr sz="1000">
              <a:latin typeface="Calibri"/>
              <a:cs typeface="Calibri"/>
            </a:endParaRPr>
          </a:p>
        </p:txBody>
      </p:sp>
      <p:sp>
        <p:nvSpPr>
          <p:cNvPr id="7" name="object 7"/>
          <p:cNvSpPr txBox="1"/>
          <p:nvPr/>
        </p:nvSpPr>
        <p:spPr>
          <a:xfrm>
            <a:off x="615187" y="3709543"/>
            <a:ext cx="5999480" cy="2475230"/>
          </a:xfrm>
          <a:prstGeom prst="rect">
            <a:avLst/>
          </a:prstGeom>
        </p:spPr>
        <p:txBody>
          <a:bodyPr vert="horz" wrap="square" lIns="0" tIns="12700" rIns="0" bIns="0" rtlCol="0">
            <a:spAutoFit/>
          </a:bodyPr>
          <a:lstStyle/>
          <a:p>
            <a:pPr marL="12700" algn="just">
              <a:lnSpc>
                <a:spcPct val="100000"/>
              </a:lnSpc>
              <a:spcBef>
                <a:spcPts val="100"/>
              </a:spcBef>
            </a:pPr>
            <a:r>
              <a:rPr sz="900" b="1" spc="-20">
                <a:latin typeface="Calibri"/>
                <a:cs typeface="Calibri"/>
              </a:rPr>
              <a:t>IMPORTANT</a:t>
            </a:r>
            <a:r>
              <a:rPr sz="900" b="1" spc="20">
                <a:latin typeface="Calibri"/>
                <a:cs typeface="Calibri"/>
              </a:rPr>
              <a:t> </a:t>
            </a:r>
            <a:r>
              <a:rPr sz="900" b="1" spc="-20">
                <a:latin typeface="Calibri"/>
                <a:cs typeface="Calibri"/>
              </a:rPr>
              <a:t>INFORMATION:</a:t>
            </a:r>
            <a:r>
              <a:rPr sz="900" b="1" spc="75">
                <a:latin typeface="Calibri"/>
                <a:cs typeface="Calibri"/>
              </a:rPr>
              <a:t> </a:t>
            </a:r>
            <a:r>
              <a:rPr sz="900" b="1" spc="-10">
                <a:latin typeface="Calibri"/>
                <a:cs typeface="Calibri"/>
              </a:rPr>
              <a:t>DISCLAIMER</a:t>
            </a:r>
            <a:endParaRPr sz="900">
              <a:latin typeface="Calibri"/>
              <a:cs typeface="Calibri"/>
            </a:endParaRPr>
          </a:p>
          <a:p>
            <a:pPr marL="12700" marR="11430" algn="just">
              <a:lnSpc>
                <a:spcPct val="110000"/>
              </a:lnSpc>
              <a:spcBef>
                <a:spcPts val="800"/>
              </a:spcBef>
            </a:pPr>
            <a:r>
              <a:rPr sz="900" b="1">
                <a:latin typeface="Calibri"/>
                <a:cs typeface="Calibri"/>
              </a:rPr>
              <a:t>Meristem</a:t>
            </a:r>
            <a:r>
              <a:rPr sz="900" b="1" spc="25">
                <a:latin typeface="Calibri"/>
                <a:cs typeface="Calibri"/>
              </a:rPr>
              <a:t> </a:t>
            </a:r>
            <a:r>
              <a:rPr sz="900" b="1">
                <a:latin typeface="Calibri"/>
                <a:cs typeface="Calibri"/>
              </a:rPr>
              <a:t>Securities</a:t>
            </a:r>
            <a:r>
              <a:rPr sz="900" b="1" spc="40">
                <a:latin typeface="Calibri"/>
                <a:cs typeface="Calibri"/>
              </a:rPr>
              <a:t> </a:t>
            </a:r>
            <a:r>
              <a:rPr sz="900" b="1">
                <a:latin typeface="Calibri"/>
                <a:cs typeface="Calibri"/>
              </a:rPr>
              <a:t>Limited</a:t>
            </a:r>
            <a:r>
              <a:rPr sz="900" b="1" spc="35">
                <a:latin typeface="Calibri"/>
                <a:cs typeface="Calibri"/>
              </a:rPr>
              <a:t> </a:t>
            </a:r>
            <a:r>
              <a:rPr sz="900" b="1">
                <a:latin typeface="Calibri"/>
                <a:cs typeface="Calibri"/>
              </a:rPr>
              <a:t>("Meristem")</a:t>
            </a:r>
            <a:r>
              <a:rPr sz="900" b="1" spc="55">
                <a:latin typeface="Calibri"/>
                <a:cs typeface="Calibri"/>
              </a:rPr>
              <a:t> </a:t>
            </a:r>
            <a:r>
              <a:rPr sz="900">
                <a:latin typeface="Calibri"/>
                <a:cs typeface="Calibri"/>
              </a:rPr>
              <a:t>equity</a:t>
            </a:r>
            <a:r>
              <a:rPr sz="900" spc="35">
                <a:latin typeface="Calibri"/>
                <a:cs typeface="Calibri"/>
              </a:rPr>
              <a:t> </a:t>
            </a:r>
            <a:r>
              <a:rPr sz="900">
                <a:latin typeface="Calibri"/>
                <a:cs typeface="Calibri"/>
              </a:rPr>
              <a:t>reports</a:t>
            </a:r>
            <a:r>
              <a:rPr sz="900" spc="35">
                <a:latin typeface="Calibri"/>
                <a:cs typeface="Calibri"/>
              </a:rPr>
              <a:t> </a:t>
            </a:r>
            <a:r>
              <a:rPr sz="900">
                <a:latin typeface="Calibri"/>
                <a:cs typeface="Calibri"/>
              </a:rPr>
              <a:t>and</a:t>
            </a:r>
            <a:r>
              <a:rPr sz="900" spc="35">
                <a:latin typeface="Calibri"/>
                <a:cs typeface="Calibri"/>
              </a:rPr>
              <a:t> </a:t>
            </a:r>
            <a:r>
              <a:rPr sz="900">
                <a:latin typeface="Calibri"/>
                <a:cs typeface="Calibri"/>
              </a:rPr>
              <a:t>its</a:t>
            </a:r>
            <a:r>
              <a:rPr sz="900" spc="35">
                <a:latin typeface="Calibri"/>
                <a:cs typeface="Calibri"/>
              </a:rPr>
              <a:t> </a:t>
            </a:r>
            <a:r>
              <a:rPr sz="900">
                <a:latin typeface="Calibri"/>
                <a:cs typeface="Calibri"/>
              </a:rPr>
              <a:t>attendant</a:t>
            </a:r>
            <a:r>
              <a:rPr sz="900" spc="45">
                <a:latin typeface="Calibri"/>
                <a:cs typeface="Calibri"/>
              </a:rPr>
              <a:t> </a:t>
            </a:r>
            <a:r>
              <a:rPr sz="900">
                <a:latin typeface="Calibri"/>
                <a:cs typeface="Calibri"/>
              </a:rPr>
              <a:t>recommendations</a:t>
            </a:r>
            <a:r>
              <a:rPr sz="900" spc="35">
                <a:latin typeface="Calibri"/>
                <a:cs typeface="Calibri"/>
              </a:rPr>
              <a:t> </a:t>
            </a:r>
            <a:r>
              <a:rPr sz="900">
                <a:latin typeface="Calibri"/>
                <a:cs typeface="Calibri"/>
              </a:rPr>
              <a:t>are</a:t>
            </a:r>
            <a:r>
              <a:rPr sz="900" spc="30">
                <a:latin typeface="Calibri"/>
                <a:cs typeface="Calibri"/>
              </a:rPr>
              <a:t> </a:t>
            </a:r>
            <a:r>
              <a:rPr sz="900">
                <a:latin typeface="Calibri"/>
                <a:cs typeface="Calibri"/>
              </a:rPr>
              <a:t>prepared</a:t>
            </a:r>
            <a:r>
              <a:rPr sz="900" spc="35">
                <a:latin typeface="Calibri"/>
                <a:cs typeface="Calibri"/>
              </a:rPr>
              <a:t> </a:t>
            </a:r>
            <a:r>
              <a:rPr sz="900">
                <a:latin typeface="Calibri"/>
                <a:cs typeface="Calibri"/>
              </a:rPr>
              <a:t>based</a:t>
            </a:r>
            <a:r>
              <a:rPr sz="900" spc="35">
                <a:latin typeface="Calibri"/>
                <a:cs typeface="Calibri"/>
              </a:rPr>
              <a:t> </a:t>
            </a:r>
            <a:r>
              <a:rPr sz="900">
                <a:latin typeface="Calibri"/>
                <a:cs typeface="Calibri"/>
              </a:rPr>
              <a:t>on</a:t>
            </a:r>
            <a:r>
              <a:rPr sz="900" spc="45">
                <a:latin typeface="Calibri"/>
                <a:cs typeface="Calibri"/>
              </a:rPr>
              <a:t> </a:t>
            </a:r>
            <a:r>
              <a:rPr sz="900" spc="-10">
                <a:latin typeface="Calibri"/>
                <a:cs typeface="Calibri"/>
              </a:rPr>
              <a:t>publicly</a:t>
            </a:r>
            <a:r>
              <a:rPr sz="900" spc="500">
                <a:latin typeface="Calibri"/>
                <a:cs typeface="Calibri"/>
              </a:rPr>
              <a:t> </a:t>
            </a:r>
            <a:r>
              <a:rPr sz="900">
                <a:latin typeface="Calibri"/>
                <a:cs typeface="Calibri"/>
              </a:rPr>
              <a:t>available</a:t>
            </a:r>
            <a:r>
              <a:rPr sz="900" spc="5">
                <a:latin typeface="Calibri"/>
                <a:cs typeface="Calibri"/>
              </a:rPr>
              <a:t> </a:t>
            </a:r>
            <a:r>
              <a:rPr sz="900">
                <a:latin typeface="Calibri"/>
                <a:cs typeface="Calibri"/>
              </a:rPr>
              <a:t>information</a:t>
            </a:r>
            <a:r>
              <a:rPr sz="900" spc="5">
                <a:latin typeface="Calibri"/>
                <a:cs typeface="Calibri"/>
              </a:rPr>
              <a:t> </a:t>
            </a:r>
            <a:r>
              <a:rPr sz="900">
                <a:latin typeface="Calibri"/>
                <a:cs typeface="Calibri"/>
              </a:rPr>
              <a:t>and</a:t>
            </a:r>
            <a:r>
              <a:rPr sz="900" spc="5">
                <a:latin typeface="Calibri"/>
                <a:cs typeface="Calibri"/>
              </a:rPr>
              <a:t> </a:t>
            </a:r>
            <a:r>
              <a:rPr sz="900">
                <a:latin typeface="Calibri"/>
                <a:cs typeface="Calibri"/>
              </a:rPr>
              <a:t>are</a:t>
            </a:r>
            <a:r>
              <a:rPr sz="900" spc="10">
                <a:latin typeface="Calibri"/>
                <a:cs typeface="Calibri"/>
              </a:rPr>
              <a:t> </a:t>
            </a:r>
            <a:r>
              <a:rPr sz="900">
                <a:latin typeface="Calibri"/>
                <a:cs typeface="Calibri"/>
              </a:rPr>
              <a:t>meant</a:t>
            </a:r>
            <a:r>
              <a:rPr sz="900" spc="5">
                <a:latin typeface="Calibri"/>
                <a:cs typeface="Calibri"/>
              </a:rPr>
              <a:t> </a:t>
            </a:r>
            <a:r>
              <a:rPr sz="900">
                <a:latin typeface="Calibri"/>
                <a:cs typeface="Calibri"/>
              </a:rPr>
              <a:t>for</a:t>
            </a:r>
            <a:r>
              <a:rPr sz="900" spc="5">
                <a:latin typeface="Calibri"/>
                <a:cs typeface="Calibri"/>
              </a:rPr>
              <a:t> </a:t>
            </a:r>
            <a:r>
              <a:rPr sz="900">
                <a:latin typeface="Calibri"/>
                <a:cs typeface="Calibri"/>
              </a:rPr>
              <a:t>general</a:t>
            </a:r>
            <a:r>
              <a:rPr sz="900" spc="15">
                <a:latin typeface="Calibri"/>
                <a:cs typeface="Calibri"/>
              </a:rPr>
              <a:t> </a:t>
            </a:r>
            <a:r>
              <a:rPr sz="900">
                <a:latin typeface="Calibri"/>
                <a:cs typeface="Calibri"/>
              </a:rPr>
              <a:t>information</a:t>
            </a:r>
            <a:r>
              <a:rPr sz="900" spc="15">
                <a:latin typeface="Calibri"/>
                <a:cs typeface="Calibri"/>
              </a:rPr>
              <a:t> </a:t>
            </a:r>
            <a:r>
              <a:rPr sz="900">
                <a:latin typeface="Calibri"/>
                <a:cs typeface="Calibri"/>
              </a:rPr>
              <a:t>purposes</a:t>
            </a:r>
            <a:r>
              <a:rPr sz="900" spc="10">
                <a:latin typeface="Calibri"/>
                <a:cs typeface="Calibri"/>
              </a:rPr>
              <a:t> </a:t>
            </a:r>
            <a:r>
              <a:rPr sz="900">
                <a:latin typeface="Calibri"/>
                <a:cs typeface="Calibri"/>
              </a:rPr>
              <a:t>only</a:t>
            </a:r>
            <a:r>
              <a:rPr sz="900" spc="10">
                <a:latin typeface="Calibri"/>
                <a:cs typeface="Calibri"/>
              </a:rPr>
              <a:t> </a:t>
            </a:r>
            <a:r>
              <a:rPr sz="900">
                <a:latin typeface="Calibri"/>
                <a:cs typeface="Calibri"/>
              </a:rPr>
              <a:t>and</a:t>
            </a:r>
            <a:r>
              <a:rPr sz="900" spc="15">
                <a:latin typeface="Calibri"/>
                <a:cs typeface="Calibri"/>
              </a:rPr>
              <a:t> </a:t>
            </a:r>
            <a:r>
              <a:rPr sz="900">
                <a:latin typeface="Calibri"/>
                <a:cs typeface="Calibri"/>
              </a:rPr>
              <a:t>it</a:t>
            </a:r>
            <a:r>
              <a:rPr sz="900" spc="5">
                <a:latin typeface="Calibri"/>
                <a:cs typeface="Calibri"/>
              </a:rPr>
              <a:t> </a:t>
            </a:r>
            <a:r>
              <a:rPr sz="900">
                <a:latin typeface="Calibri"/>
                <a:cs typeface="Calibri"/>
              </a:rPr>
              <a:t>may</a:t>
            </a:r>
            <a:r>
              <a:rPr sz="900" spc="10">
                <a:latin typeface="Calibri"/>
                <a:cs typeface="Calibri"/>
              </a:rPr>
              <a:t> </a:t>
            </a:r>
            <a:r>
              <a:rPr sz="900">
                <a:latin typeface="Calibri"/>
                <a:cs typeface="Calibri"/>
              </a:rPr>
              <a:t>not</a:t>
            </a:r>
            <a:r>
              <a:rPr sz="900" spc="20">
                <a:latin typeface="Calibri"/>
                <a:cs typeface="Calibri"/>
              </a:rPr>
              <a:t> </a:t>
            </a:r>
            <a:r>
              <a:rPr sz="900">
                <a:latin typeface="Calibri"/>
                <a:cs typeface="Calibri"/>
              </a:rPr>
              <a:t>be</a:t>
            </a:r>
            <a:r>
              <a:rPr sz="900" spc="5">
                <a:latin typeface="Calibri"/>
                <a:cs typeface="Calibri"/>
              </a:rPr>
              <a:t> </a:t>
            </a:r>
            <a:r>
              <a:rPr sz="900">
                <a:latin typeface="Calibri"/>
                <a:cs typeface="Calibri"/>
              </a:rPr>
              <a:t>reproduced</a:t>
            </a:r>
            <a:r>
              <a:rPr sz="900" spc="10">
                <a:latin typeface="Calibri"/>
                <a:cs typeface="Calibri"/>
              </a:rPr>
              <a:t> </a:t>
            </a:r>
            <a:r>
              <a:rPr sz="900">
                <a:latin typeface="Calibri"/>
                <a:cs typeface="Calibri"/>
              </a:rPr>
              <a:t>or</a:t>
            </a:r>
            <a:r>
              <a:rPr sz="900" spc="5">
                <a:latin typeface="Calibri"/>
                <a:cs typeface="Calibri"/>
              </a:rPr>
              <a:t> </a:t>
            </a:r>
            <a:r>
              <a:rPr sz="900">
                <a:latin typeface="Calibri"/>
                <a:cs typeface="Calibri"/>
              </a:rPr>
              <a:t>distributed</a:t>
            </a:r>
            <a:r>
              <a:rPr sz="900" spc="5">
                <a:latin typeface="Calibri"/>
                <a:cs typeface="Calibri"/>
              </a:rPr>
              <a:t> </a:t>
            </a:r>
            <a:r>
              <a:rPr sz="900">
                <a:latin typeface="Calibri"/>
                <a:cs typeface="Calibri"/>
              </a:rPr>
              <a:t>to</a:t>
            </a:r>
            <a:r>
              <a:rPr sz="900" spc="10">
                <a:latin typeface="Calibri"/>
                <a:cs typeface="Calibri"/>
              </a:rPr>
              <a:t> </a:t>
            </a:r>
            <a:r>
              <a:rPr sz="900" spc="-25">
                <a:latin typeface="Calibri"/>
                <a:cs typeface="Calibri"/>
              </a:rPr>
              <a:t>any</a:t>
            </a:r>
            <a:r>
              <a:rPr sz="900" spc="500">
                <a:latin typeface="Calibri"/>
                <a:cs typeface="Calibri"/>
              </a:rPr>
              <a:t> </a:t>
            </a:r>
            <a:r>
              <a:rPr sz="900">
                <a:latin typeface="Calibri"/>
                <a:cs typeface="Calibri"/>
              </a:rPr>
              <a:t>other</a:t>
            </a:r>
            <a:r>
              <a:rPr sz="900" spc="-5">
                <a:latin typeface="Calibri"/>
                <a:cs typeface="Calibri"/>
              </a:rPr>
              <a:t> </a:t>
            </a:r>
            <a:r>
              <a:rPr sz="900">
                <a:latin typeface="Calibri"/>
                <a:cs typeface="Calibri"/>
              </a:rPr>
              <a:t>person. All</a:t>
            </a:r>
            <a:r>
              <a:rPr sz="900" spc="-10">
                <a:latin typeface="Calibri"/>
                <a:cs typeface="Calibri"/>
              </a:rPr>
              <a:t> </a:t>
            </a:r>
            <a:r>
              <a:rPr sz="900">
                <a:latin typeface="Calibri"/>
                <a:cs typeface="Calibri"/>
              </a:rPr>
              <a:t>reasonable</a:t>
            </a:r>
            <a:r>
              <a:rPr sz="900" spc="-5">
                <a:latin typeface="Calibri"/>
                <a:cs typeface="Calibri"/>
              </a:rPr>
              <a:t> </a:t>
            </a:r>
            <a:r>
              <a:rPr sz="900">
                <a:latin typeface="Calibri"/>
                <a:cs typeface="Calibri"/>
              </a:rPr>
              <a:t>care has</a:t>
            </a:r>
            <a:r>
              <a:rPr sz="900" spc="-5">
                <a:latin typeface="Calibri"/>
                <a:cs typeface="Calibri"/>
              </a:rPr>
              <a:t> </a:t>
            </a:r>
            <a:r>
              <a:rPr sz="900">
                <a:latin typeface="Calibri"/>
                <a:cs typeface="Calibri"/>
              </a:rPr>
              <a:t>been</a:t>
            </a:r>
            <a:r>
              <a:rPr sz="900" spc="-5">
                <a:latin typeface="Calibri"/>
                <a:cs typeface="Calibri"/>
              </a:rPr>
              <a:t> </a:t>
            </a:r>
            <a:r>
              <a:rPr sz="900">
                <a:latin typeface="Calibri"/>
                <a:cs typeface="Calibri"/>
              </a:rPr>
              <a:t>taken</a:t>
            </a:r>
            <a:r>
              <a:rPr sz="900" spc="-10">
                <a:latin typeface="Calibri"/>
                <a:cs typeface="Calibri"/>
              </a:rPr>
              <a:t> </a:t>
            </a:r>
            <a:r>
              <a:rPr sz="900">
                <a:latin typeface="Calibri"/>
                <a:cs typeface="Calibri"/>
              </a:rPr>
              <a:t>to</a:t>
            </a:r>
            <a:r>
              <a:rPr sz="900" spc="25">
                <a:latin typeface="Calibri"/>
                <a:cs typeface="Calibri"/>
              </a:rPr>
              <a:t> </a:t>
            </a:r>
            <a:r>
              <a:rPr sz="900">
                <a:latin typeface="Calibri"/>
                <a:cs typeface="Calibri"/>
              </a:rPr>
              <a:t>ensure</a:t>
            </a:r>
            <a:r>
              <a:rPr sz="900" spc="-5">
                <a:latin typeface="Calibri"/>
                <a:cs typeface="Calibri"/>
              </a:rPr>
              <a:t> </a:t>
            </a:r>
            <a:r>
              <a:rPr sz="900">
                <a:latin typeface="Calibri"/>
                <a:cs typeface="Calibri"/>
              </a:rPr>
              <a:t>that</a:t>
            </a:r>
            <a:r>
              <a:rPr sz="900" spc="5">
                <a:latin typeface="Calibri"/>
                <a:cs typeface="Calibri"/>
              </a:rPr>
              <a:t> </a:t>
            </a:r>
            <a:r>
              <a:rPr sz="900">
                <a:latin typeface="Calibri"/>
                <a:cs typeface="Calibri"/>
              </a:rPr>
              <a:t>the</a:t>
            </a:r>
            <a:r>
              <a:rPr sz="900" spc="-5">
                <a:latin typeface="Calibri"/>
                <a:cs typeface="Calibri"/>
              </a:rPr>
              <a:t> </a:t>
            </a:r>
            <a:r>
              <a:rPr sz="900" spc="-10">
                <a:latin typeface="Calibri"/>
                <a:cs typeface="Calibri"/>
              </a:rPr>
              <a:t>information</a:t>
            </a:r>
            <a:r>
              <a:rPr sz="900" spc="-5">
                <a:latin typeface="Calibri"/>
                <a:cs typeface="Calibri"/>
              </a:rPr>
              <a:t> </a:t>
            </a:r>
            <a:r>
              <a:rPr sz="900">
                <a:latin typeface="Calibri"/>
                <a:cs typeface="Calibri"/>
              </a:rPr>
              <a:t>contained herein</a:t>
            </a:r>
            <a:r>
              <a:rPr sz="900" spc="5">
                <a:latin typeface="Calibri"/>
                <a:cs typeface="Calibri"/>
              </a:rPr>
              <a:t> </a:t>
            </a:r>
            <a:r>
              <a:rPr sz="900">
                <a:latin typeface="Calibri"/>
                <a:cs typeface="Calibri"/>
              </a:rPr>
              <a:t>is not</a:t>
            </a:r>
            <a:r>
              <a:rPr sz="900" spc="-5">
                <a:latin typeface="Calibri"/>
                <a:cs typeface="Calibri"/>
              </a:rPr>
              <a:t> </a:t>
            </a:r>
            <a:r>
              <a:rPr sz="900" spc="-10">
                <a:latin typeface="Calibri"/>
                <a:cs typeface="Calibri"/>
              </a:rPr>
              <a:t>misleading </a:t>
            </a:r>
            <a:r>
              <a:rPr sz="900">
                <a:latin typeface="Calibri"/>
                <a:cs typeface="Calibri"/>
              </a:rPr>
              <a:t>or untrue</a:t>
            </a:r>
            <a:r>
              <a:rPr sz="900" spc="-10">
                <a:latin typeface="Calibri"/>
                <a:cs typeface="Calibri"/>
              </a:rPr>
              <a:t> </a:t>
            </a:r>
            <a:r>
              <a:rPr sz="900" spc="-25">
                <a:latin typeface="Calibri"/>
                <a:cs typeface="Calibri"/>
              </a:rPr>
              <a:t>at</a:t>
            </a:r>
            <a:r>
              <a:rPr sz="900" spc="500">
                <a:latin typeface="Calibri"/>
                <a:cs typeface="Calibri"/>
              </a:rPr>
              <a:t> </a:t>
            </a:r>
            <a:r>
              <a:rPr sz="900">
                <a:latin typeface="Calibri"/>
                <a:cs typeface="Calibri"/>
              </a:rPr>
              <a:t>the</a:t>
            </a:r>
            <a:r>
              <a:rPr sz="900" spc="-15">
                <a:latin typeface="Calibri"/>
                <a:cs typeface="Calibri"/>
              </a:rPr>
              <a:t> </a:t>
            </a:r>
            <a:r>
              <a:rPr sz="900">
                <a:latin typeface="Calibri"/>
                <a:cs typeface="Calibri"/>
              </a:rPr>
              <a:t>time</a:t>
            </a:r>
            <a:r>
              <a:rPr sz="900" spc="-25">
                <a:latin typeface="Calibri"/>
                <a:cs typeface="Calibri"/>
              </a:rPr>
              <a:t> </a:t>
            </a:r>
            <a:r>
              <a:rPr sz="900">
                <a:latin typeface="Calibri"/>
                <a:cs typeface="Calibri"/>
              </a:rPr>
              <a:t>of</a:t>
            </a:r>
            <a:r>
              <a:rPr sz="900" spc="-10">
                <a:latin typeface="Calibri"/>
                <a:cs typeface="Calibri"/>
              </a:rPr>
              <a:t> publication;</a:t>
            </a:r>
            <a:r>
              <a:rPr sz="900" spc="5">
                <a:latin typeface="Calibri"/>
                <a:cs typeface="Calibri"/>
              </a:rPr>
              <a:t> </a:t>
            </a:r>
            <a:r>
              <a:rPr sz="900" b="1">
                <a:latin typeface="Calibri"/>
                <a:cs typeface="Calibri"/>
              </a:rPr>
              <a:t>Meristem</a:t>
            </a:r>
            <a:r>
              <a:rPr sz="900" b="1" spc="10">
                <a:latin typeface="Calibri"/>
                <a:cs typeface="Calibri"/>
              </a:rPr>
              <a:t> </a:t>
            </a:r>
            <a:r>
              <a:rPr sz="900">
                <a:latin typeface="Calibri"/>
                <a:cs typeface="Calibri"/>
              </a:rPr>
              <a:t>can</a:t>
            </a:r>
            <a:r>
              <a:rPr sz="900" spc="-25">
                <a:latin typeface="Calibri"/>
                <a:cs typeface="Calibri"/>
              </a:rPr>
              <a:t> </a:t>
            </a:r>
            <a:r>
              <a:rPr sz="900" spc="-10">
                <a:latin typeface="Calibri"/>
                <a:cs typeface="Calibri"/>
              </a:rPr>
              <a:t>neither guarantee</a:t>
            </a:r>
            <a:r>
              <a:rPr sz="900" spc="-25">
                <a:latin typeface="Calibri"/>
                <a:cs typeface="Calibri"/>
              </a:rPr>
              <a:t> </a:t>
            </a:r>
            <a:r>
              <a:rPr sz="900">
                <a:latin typeface="Calibri"/>
                <a:cs typeface="Calibri"/>
              </a:rPr>
              <a:t>its</a:t>
            </a:r>
            <a:r>
              <a:rPr sz="900" spc="-15">
                <a:latin typeface="Calibri"/>
                <a:cs typeface="Calibri"/>
              </a:rPr>
              <a:t> </a:t>
            </a:r>
            <a:r>
              <a:rPr sz="900">
                <a:latin typeface="Calibri"/>
                <a:cs typeface="Calibri"/>
              </a:rPr>
              <a:t>accuracy</a:t>
            </a:r>
            <a:r>
              <a:rPr sz="900" spc="10">
                <a:latin typeface="Calibri"/>
                <a:cs typeface="Calibri"/>
              </a:rPr>
              <a:t> </a:t>
            </a:r>
            <a:r>
              <a:rPr sz="900">
                <a:latin typeface="Calibri"/>
                <a:cs typeface="Calibri"/>
              </a:rPr>
              <a:t>nor</a:t>
            </a:r>
            <a:r>
              <a:rPr sz="900" spc="15">
                <a:latin typeface="Calibri"/>
                <a:cs typeface="Calibri"/>
              </a:rPr>
              <a:t> </a:t>
            </a:r>
            <a:r>
              <a:rPr sz="900" spc="-10">
                <a:latin typeface="Calibri"/>
                <a:cs typeface="Calibri"/>
              </a:rPr>
              <a:t>completeness </a:t>
            </a:r>
            <a:r>
              <a:rPr sz="900">
                <a:latin typeface="Calibri"/>
                <a:cs typeface="Calibri"/>
              </a:rPr>
              <a:t>as</a:t>
            </a:r>
            <a:r>
              <a:rPr sz="900" spc="-25">
                <a:latin typeface="Calibri"/>
                <a:cs typeface="Calibri"/>
              </a:rPr>
              <a:t> </a:t>
            </a:r>
            <a:r>
              <a:rPr sz="900">
                <a:latin typeface="Calibri"/>
                <a:cs typeface="Calibri"/>
              </a:rPr>
              <a:t>they</a:t>
            </a:r>
            <a:r>
              <a:rPr sz="900" spc="10">
                <a:latin typeface="Calibri"/>
                <a:cs typeface="Calibri"/>
              </a:rPr>
              <a:t> </a:t>
            </a:r>
            <a:r>
              <a:rPr sz="900">
                <a:latin typeface="Calibri"/>
                <a:cs typeface="Calibri"/>
              </a:rPr>
              <a:t>are an</a:t>
            </a:r>
            <a:r>
              <a:rPr sz="900" spc="-15">
                <a:latin typeface="Calibri"/>
                <a:cs typeface="Calibri"/>
              </a:rPr>
              <a:t> </a:t>
            </a:r>
            <a:r>
              <a:rPr sz="900" spc="-10">
                <a:latin typeface="Calibri"/>
                <a:cs typeface="Calibri"/>
              </a:rPr>
              <a:t>expression </a:t>
            </a:r>
            <a:r>
              <a:rPr sz="900">
                <a:latin typeface="Calibri"/>
                <a:cs typeface="Calibri"/>
              </a:rPr>
              <a:t>of</a:t>
            </a:r>
            <a:r>
              <a:rPr sz="900" spc="-15">
                <a:latin typeface="Calibri"/>
                <a:cs typeface="Calibri"/>
              </a:rPr>
              <a:t> </a:t>
            </a:r>
            <a:r>
              <a:rPr sz="900">
                <a:latin typeface="Calibri"/>
                <a:cs typeface="Calibri"/>
              </a:rPr>
              <a:t>our</a:t>
            </a:r>
            <a:r>
              <a:rPr sz="900" spc="-10">
                <a:latin typeface="Calibri"/>
                <a:cs typeface="Calibri"/>
              </a:rPr>
              <a:t> analysts'</a:t>
            </a:r>
            <a:r>
              <a:rPr sz="900" spc="500">
                <a:latin typeface="Calibri"/>
                <a:cs typeface="Calibri"/>
              </a:rPr>
              <a:t> </a:t>
            </a:r>
            <a:r>
              <a:rPr sz="900">
                <a:latin typeface="Calibri"/>
                <a:cs typeface="Calibri"/>
              </a:rPr>
              <a:t>views</a:t>
            </a:r>
            <a:r>
              <a:rPr sz="900" spc="-30">
                <a:latin typeface="Calibri"/>
                <a:cs typeface="Calibri"/>
              </a:rPr>
              <a:t> </a:t>
            </a:r>
            <a:r>
              <a:rPr sz="900">
                <a:latin typeface="Calibri"/>
                <a:cs typeface="Calibri"/>
              </a:rPr>
              <a:t>and</a:t>
            </a:r>
            <a:r>
              <a:rPr sz="900" spc="-30">
                <a:latin typeface="Calibri"/>
                <a:cs typeface="Calibri"/>
              </a:rPr>
              <a:t> </a:t>
            </a:r>
            <a:r>
              <a:rPr sz="900" spc="-10">
                <a:latin typeface="Calibri"/>
                <a:cs typeface="Calibri"/>
              </a:rPr>
              <a:t>opinions.</a:t>
            </a:r>
            <a:endParaRPr sz="900">
              <a:latin typeface="Calibri"/>
              <a:cs typeface="Calibri"/>
            </a:endParaRPr>
          </a:p>
          <a:p>
            <a:pPr marL="12700" marR="5080" algn="just">
              <a:lnSpc>
                <a:spcPct val="109900"/>
              </a:lnSpc>
              <a:spcBef>
                <a:spcPts val="785"/>
              </a:spcBef>
            </a:pPr>
            <a:r>
              <a:rPr sz="900" b="1">
                <a:latin typeface="Calibri"/>
                <a:cs typeface="Calibri"/>
              </a:rPr>
              <a:t>Meristem</a:t>
            </a:r>
            <a:r>
              <a:rPr sz="900" b="1" spc="35">
                <a:latin typeface="Calibri"/>
                <a:cs typeface="Calibri"/>
              </a:rPr>
              <a:t> </a:t>
            </a:r>
            <a:r>
              <a:rPr sz="900">
                <a:latin typeface="Calibri"/>
                <a:cs typeface="Calibri"/>
              </a:rPr>
              <a:t>and</a:t>
            </a:r>
            <a:r>
              <a:rPr sz="900" spc="25">
                <a:latin typeface="Calibri"/>
                <a:cs typeface="Calibri"/>
              </a:rPr>
              <a:t> </a:t>
            </a:r>
            <a:r>
              <a:rPr sz="900">
                <a:latin typeface="Calibri"/>
                <a:cs typeface="Calibri"/>
              </a:rPr>
              <a:t>any</a:t>
            </a:r>
            <a:r>
              <a:rPr sz="900" spc="35">
                <a:latin typeface="Calibri"/>
                <a:cs typeface="Calibri"/>
              </a:rPr>
              <a:t> </a:t>
            </a:r>
            <a:r>
              <a:rPr sz="900">
                <a:latin typeface="Calibri"/>
                <a:cs typeface="Calibri"/>
              </a:rPr>
              <a:t>of</a:t>
            </a:r>
            <a:r>
              <a:rPr sz="900" spc="35">
                <a:latin typeface="Calibri"/>
                <a:cs typeface="Calibri"/>
              </a:rPr>
              <a:t> </a:t>
            </a:r>
            <a:r>
              <a:rPr sz="900">
                <a:latin typeface="Calibri"/>
                <a:cs typeface="Calibri"/>
              </a:rPr>
              <a:t>its</a:t>
            </a:r>
            <a:r>
              <a:rPr sz="900" spc="25">
                <a:latin typeface="Calibri"/>
                <a:cs typeface="Calibri"/>
              </a:rPr>
              <a:t> </a:t>
            </a:r>
            <a:r>
              <a:rPr sz="900">
                <a:latin typeface="Calibri"/>
                <a:cs typeface="Calibri"/>
              </a:rPr>
              <a:t>associated</a:t>
            </a:r>
            <a:r>
              <a:rPr sz="900" spc="25">
                <a:latin typeface="Calibri"/>
                <a:cs typeface="Calibri"/>
              </a:rPr>
              <a:t> </a:t>
            </a:r>
            <a:r>
              <a:rPr sz="900">
                <a:latin typeface="Calibri"/>
                <a:cs typeface="Calibri"/>
              </a:rPr>
              <a:t>or</a:t>
            </a:r>
            <a:r>
              <a:rPr sz="900" spc="30">
                <a:latin typeface="Calibri"/>
                <a:cs typeface="Calibri"/>
              </a:rPr>
              <a:t> </a:t>
            </a:r>
            <a:r>
              <a:rPr sz="900">
                <a:latin typeface="Calibri"/>
                <a:cs typeface="Calibri"/>
              </a:rPr>
              <a:t>subsidiary</a:t>
            </a:r>
            <a:r>
              <a:rPr sz="900" spc="30">
                <a:latin typeface="Calibri"/>
                <a:cs typeface="Calibri"/>
              </a:rPr>
              <a:t> </a:t>
            </a:r>
            <a:r>
              <a:rPr sz="900">
                <a:latin typeface="Calibri"/>
                <a:cs typeface="Calibri"/>
              </a:rPr>
              <a:t>companies</a:t>
            </a:r>
            <a:r>
              <a:rPr sz="900" spc="30">
                <a:latin typeface="Calibri"/>
                <a:cs typeface="Calibri"/>
              </a:rPr>
              <a:t> </a:t>
            </a:r>
            <a:r>
              <a:rPr sz="900">
                <a:latin typeface="Calibri"/>
                <a:cs typeface="Calibri"/>
              </a:rPr>
              <a:t>or</a:t>
            </a:r>
            <a:r>
              <a:rPr sz="900" spc="30">
                <a:latin typeface="Calibri"/>
                <a:cs typeface="Calibri"/>
              </a:rPr>
              <a:t> </a:t>
            </a:r>
            <a:r>
              <a:rPr sz="900">
                <a:latin typeface="Calibri"/>
                <a:cs typeface="Calibri"/>
              </a:rPr>
              <a:t>the</a:t>
            </a:r>
            <a:r>
              <a:rPr sz="900" spc="30">
                <a:latin typeface="Calibri"/>
                <a:cs typeface="Calibri"/>
              </a:rPr>
              <a:t> </a:t>
            </a:r>
            <a:r>
              <a:rPr sz="900">
                <a:latin typeface="Calibri"/>
                <a:cs typeface="Calibri"/>
              </a:rPr>
              <a:t>employees</a:t>
            </a:r>
            <a:r>
              <a:rPr sz="900" spc="25">
                <a:latin typeface="Calibri"/>
                <a:cs typeface="Calibri"/>
              </a:rPr>
              <a:t> </a:t>
            </a:r>
            <a:r>
              <a:rPr sz="900">
                <a:latin typeface="Calibri"/>
                <a:cs typeface="Calibri"/>
              </a:rPr>
              <a:t>thereof</a:t>
            </a:r>
            <a:r>
              <a:rPr sz="900" spc="35">
                <a:latin typeface="Calibri"/>
                <a:cs typeface="Calibri"/>
              </a:rPr>
              <a:t> </a:t>
            </a:r>
            <a:r>
              <a:rPr sz="900">
                <a:latin typeface="Calibri"/>
                <a:cs typeface="Calibri"/>
              </a:rPr>
              <a:t>cannot</a:t>
            </a:r>
            <a:r>
              <a:rPr sz="900" spc="45">
                <a:latin typeface="Calibri"/>
                <a:cs typeface="Calibri"/>
              </a:rPr>
              <a:t> </a:t>
            </a:r>
            <a:r>
              <a:rPr sz="900">
                <a:latin typeface="Calibri"/>
                <a:cs typeface="Calibri"/>
              </a:rPr>
              <a:t>be</a:t>
            </a:r>
            <a:r>
              <a:rPr sz="900" spc="40">
                <a:latin typeface="Calibri"/>
                <a:cs typeface="Calibri"/>
              </a:rPr>
              <a:t> </a:t>
            </a:r>
            <a:r>
              <a:rPr sz="900">
                <a:latin typeface="Calibri"/>
                <a:cs typeface="Calibri"/>
              </a:rPr>
              <a:t>held</a:t>
            </a:r>
            <a:r>
              <a:rPr sz="900" spc="35">
                <a:latin typeface="Calibri"/>
                <a:cs typeface="Calibri"/>
              </a:rPr>
              <a:t> </a:t>
            </a:r>
            <a:r>
              <a:rPr sz="900">
                <a:latin typeface="Calibri"/>
                <a:cs typeface="Calibri"/>
              </a:rPr>
              <a:t>responsible</a:t>
            </a:r>
            <a:r>
              <a:rPr sz="900" spc="30">
                <a:latin typeface="Calibri"/>
                <a:cs typeface="Calibri"/>
              </a:rPr>
              <a:t> </a:t>
            </a:r>
            <a:r>
              <a:rPr sz="900">
                <a:latin typeface="Calibri"/>
                <a:cs typeface="Calibri"/>
              </a:rPr>
              <a:t>for</a:t>
            </a:r>
            <a:r>
              <a:rPr sz="900" spc="30">
                <a:latin typeface="Calibri"/>
                <a:cs typeface="Calibri"/>
              </a:rPr>
              <a:t> </a:t>
            </a:r>
            <a:r>
              <a:rPr sz="900">
                <a:latin typeface="Calibri"/>
                <a:cs typeface="Calibri"/>
              </a:rPr>
              <a:t>any</a:t>
            </a:r>
            <a:r>
              <a:rPr sz="900" spc="45">
                <a:latin typeface="Calibri"/>
                <a:cs typeface="Calibri"/>
              </a:rPr>
              <a:t> </a:t>
            </a:r>
            <a:r>
              <a:rPr sz="900" spc="-20">
                <a:latin typeface="Calibri"/>
                <a:cs typeface="Calibri"/>
              </a:rPr>
              <a:t>loss</a:t>
            </a:r>
            <a:r>
              <a:rPr sz="900" spc="500">
                <a:latin typeface="Calibri"/>
                <a:cs typeface="Calibri"/>
              </a:rPr>
              <a:t> </a:t>
            </a:r>
            <a:r>
              <a:rPr sz="900" spc="-10">
                <a:latin typeface="Calibri"/>
                <a:cs typeface="Calibri"/>
              </a:rPr>
              <a:t>suffered</a:t>
            </a:r>
            <a:r>
              <a:rPr sz="900" spc="-30">
                <a:latin typeface="Calibri"/>
                <a:cs typeface="Calibri"/>
              </a:rPr>
              <a:t> </a:t>
            </a:r>
            <a:r>
              <a:rPr sz="900" spc="-10">
                <a:latin typeface="Calibri"/>
                <a:cs typeface="Calibri"/>
              </a:rPr>
              <a:t>by</a:t>
            </a:r>
            <a:r>
              <a:rPr sz="900" spc="-5">
                <a:latin typeface="Calibri"/>
                <a:cs typeface="Calibri"/>
              </a:rPr>
              <a:t> </a:t>
            </a:r>
            <a:r>
              <a:rPr sz="900" spc="-10">
                <a:latin typeface="Calibri"/>
                <a:cs typeface="Calibri"/>
              </a:rPr>
              <a:t>relying</a:t>
            </a:r>
            <a:r>
              <a:rPr sz="900" spc="-25">
                <a:latin typeface="Calibri"/>
                <a:cs typeface="Calibri"/>
              </a:rPr>
              <a:t> </a:t>
            </a:r>
            <a:r>
              <a:rPr sz="900">
                <a:latin typeface="Calibri"/>
                <a:cs typeface="Calibri"/>
              </a:rPr>
              <a:t>on</a:t>
            </a:r>
            <a:r>
              <a:rPr sz="900" spc="-10">
                <a:latin typeface="Calibri"/>
                <a:cs typeface="Calibri"/>
              </a:rPr>
              <a:t> the said</a:t>
            </a:r>
            <a:r>
              <a:rPr sz="900" spc="-15">
                <a:latin typeface="Calibri"/>
                <a:cs typeface="Calibri"/>
              </a:rPr>
              <a:t> </a:t>
            </a:r>
            <a:r>
              <a:rPr sz="900" spc="-10">
                <a:latin typeface="Calibri"/>
                <a:cs typeface="Calibri"/>
              </a:rPr>
              <a:t>information</a:t>
            </a:r>
            <a:r>
              <a:rPr sz="900" spc="-25">
                <a:latin typeface="Calibri"/>
                <a:cs typeface="Calibri"/>
              </a:rPr>
              <a:t> </a:t>
            </a:r>
            <a:r>
              <a:rPr sz="900" spc="-10">
                <a:latin typeface="Calibri"/>
                <a:cs typeface="Calibri"/>
              </a:rPr>
              <a:t>as</a:t>
            </a:r>
            <a:r>
              <a:rPr sz="900" spc="-30">
                <a:latin typeface="Calibri"/>
                <a:cs typeface="Calibri"/>
              </a:rPr>
              <a:t> </a:t>
            </a:r>
            <a:r>
              <a:rPr sz="900" spc="-10">
                <a:latin typeface="Calibri"/>
                <a:cs typeface="Calibri"/>
              </a:rPr>
              <a:t>this</a:t>
            </a:r>
            <a:r>
              <a:rPr sz="900" spc="-25">
                <a:latin typeface="Calibri"/>
                <a:cs typeface="Calibri"/>
              </a:rPr>
              <a:t> </a:t>
            </a:r>
            <a:r>
              <a:rPr sz="900" spc="-10">
                <a:latin typeface="Calibri"/>
                <a:cs typeface="Calibri"/>
              </a:rPr>
              <a:t>information</a:t>
            </a:r>
            <a:r>
              <a:rPr sz="900" spc="-30">
                <a:latin typeface="Calibri"/>
                <a:cs typeface="Calibri"/>
              </a:rPr>
              <a:t> </a:t>
            </a:r>
            <a:r>
              <a:rPr sz="900">
                <a:latin typeface="Calibri"/>
                <a:cs typeface="Calibri"/>
              </a:rPr>
              <a:t>as</a:t>
            </a:r>
            <a:r>
              <a:rPr sz="900" spc="-25">
                <a:latin typeface="Calibri"/>
                <a:cs typeface="Calibri"/>
              </a:rPr>
              <a:t> </a:t>
            </a:r>
            <a:r>
              <a:rPr sz="900" spc="-10">
                <a:latin typeface="Calibri"/>
                <a:cs typeface="Calibri"/>
              </a:rPr>
              <a:t>earlier stated,</a:t>
            </a:r>
            <a:r>
              <a:rPr sz="900" spc="-5">
                <a:latin typeface="Calibri"/>
                <a:cs typeface="Calibri"/>
              </a:rPr>
              <a:t> </a:t>
            </a:r>
            <a:r>
              <a:rPr sz="900" spc="-20">
                <a:latin typeface="Calibri"/>
                <a:cs typeface="Calibri"/>
              </a:rPr>
              <a:t>is</a:t>
            </a:r>
            <a:r>
              <a:rPr sz="900" spc="-25">
                <a:latin typeface="Calibri"/>
                <a:cs typeface="Calibri"/>
              </a:rPr>
              <a:t> </a:t>
            </a:r>
            <a:r>
              <a:rPr sz="900" spc="-10">
                <a:latin typeface="Calibri"/>
                <a:cs typeface="Calibri"/>
              </a:rPr>
              <a:t>based</a:t>
            </a:r>
            <a:r>
              <a:rPr sz="900" spc="-15">
                <a:latin typeface="Calibri"/>
                <a:cs typeface="Calibri"/>
              </a:rPr>
              <a:t> </a:t>
            </a:r>
            <a:r>
              <a:rPr sz="900" spc="-20">
                <a:latin typeface="Calibri"/>
                <a:cs typeface="Calibri"/>
              </a:rPr>
              <a:t>on</a:t>
            </a:r>
            <a:r>
              <a:rPr sz="900" spc="-30">
                <a:latin typeface="Calibri"/>
                <a:cs typeface="Calibri"/>
              </a:rPr>
              <a:t> </a:t>
            </a:r>
            <a:r>
              <a:rPr sz="900" spc="-10">
                <a:latin typeface="Calibri"/>
                <a:cs typeface="Calibri"/>
              </a:rPr>
              <a:t>publicly</a:t>
            </a:r>
            <a:r>
              <a:rPr sz="900" spc="10">
                <a:latin typeface="Calibri"/>
                <a:cs typeface="Calibri"/>
              </a:rPr>
              <a:t> </a:t>
            </a:r>
            <a:r>
              <a:rPr sz="900" spc="-10">
                <a:latin typeface="Calibri"/>
                <a:cs typeface="Calibri"/>
              </a:rPr>
              <a:t>available</a:t>
            </a:r>
            <a:r>
              <a:rPr sz="900" spc="-25">
                <a:latin typeface="Calibri"/>
                <a:cs typeface="Calibri"/>
              </a:rPr>
              <a:t> </a:t>
            </a:r>
            <a:r>
              <a:rPr sz="900" spc="-10">
                <a:latin typeface="Calibri"/>
                <a:cs typeface="Calibri"/>
              </a:rPr>
              <a:t>information,</a:t>
            </a:r>
            <a:r>
              <a:rPr sz="900" spc="-25">
                <a:latin typeface="Calibri"/>
                <a:cs typeface="Calibri"/>
              </a:rPr>
              <a:t> </a:t>
            </a:r>
            <a:r>
              <a:rPr sz="900" spc="-10">
                <a:latin typeface="Calibri"/>
                <a:cs typeface="Calibri"/>
              </a:rPr>
              <a:t>analysts'</a:t>
            </a:r>
            <a:r>
              <a:rPr sz="900" spc="500">
                <a:latin typeface="Calibri"/>
                <a:cs typeface="Calibri"/>
              </a:rPr>
              <a:t> </a:t>
            </a:r>
            <a:r>
              <a:rPr sz="900" spc="-10">
                <a:latin typeface="Calibri"/>
                <a:cs typeface="Calibri"/>
              </a:rPr>
              <a:t>estimates</a:t>
            </a:r>
            <a:r>
              <a:rPr sz="900" spc="-40">
                <a:latin typeface="Calibri"/>
                <a:cs typeface="Calibri"/>
              </a:rPr>
              <a:t> </a:t>
            </a:r>
            <a:r>
              <a:rPr sz="900">
                <a:latin typeface="Calibri"/>
                <a:cs typeface="Calibri"/>
              </a:rPr>
              <a:t>and</a:t>
            </a:r>
            <a:r>
              <a:rPr sz="900" spc="5">
                <a:latin typeface="Calibri"/>
                <a:cs typeface="Calibri"/>
              </a:rPr>
              <a:t> </a:t>
            </a:r>
            <a:r>
              <a:rPr sz="900">
                <a:latin typeface="Calibri"/>
                <a:cs typeface="Calibri"/>
              </a:rPr>
              <a:t>opinions,</a:t>
            </a:r>
            <a:r>
              <a:rPr sz="900" spc="15">
                <a:latin typeface="Calibri"/>
                <a:cs typeface="Calibri"/>
              </a:rPr>
              <a:t> </a:t>
            </a:r>
            <a:r>
              <a:rPr sz="900">
                <a:latin typeface="Calibri"/>
                <a:cs typeface="Calibri"/>
              </a:rPr>
              <a:t>and</a:t>
            </a:r>
            <a:r>
              <a:rPr sz="900" spc="-10">
                <a:latin typeface="Calibri"/>
                <a:cs typeface="Calibri"/>
              </a:rPr>
              <a:t> </a:t>
            </a:r>
            <a:r>
              <a:rPr sz="900">
                <a:latin typeface="Calibri"/>
                <a:cs typeface="Calibri"/>
              </a:rPr>
              <a:t>is</a:t>
            </a:r>
            <a:r>
              <a:rPr sz="900" spc="-10">
                <a:latin typeface="Calibri"/>
                <a:cs typeface="Calibri"/>
              </a:rPr>
              <a:t> </a:t>
            </a:r>
            <a:r>
              <a:rPr sz="900">
                <a:latin typeface="Calibri"/>
                <a:cs typeface="Calibri"/>
              </a:rPr>
              <a:t>meant</a:t>
            </a:r>
            <a:r>
              <a:rPr sz="900" spc="5">
                <a:latin typeface="Calibri"/>
                <a:cs typeface="Calibri"/>
              </a:rPr>
              <a:t> </a:t>
            </a:r>
            <a:r>
              <a:rPr sz="900">
                <a:latin typeface="Calibri"/>
                <a:cs typeface="Calibri"/>
              </a:rPr>
              <a:t>for general</a:t>
            </a:r>
            <a:r>
              <a:rPr sz="900" spc="15">
                <a:latin typeface="Calibri"/>
                <a:cs typeface="Calibri"/>
              </a:rPr>
              <a:t> </a:t>
            </a:r>
            <a:r>
              <a:rPr sz="900" spc="-10">
                <a:latin typeface="Calibri"/>
                <a:cs typeface="Calibri"/>
              </a:rPr>
              <a:t>information</a:t>
            </a:r>
            <a:r>
              <a:rPr sz="900" spc="-40">
                <a:latin typeface="Calibri"/>
                <a:cs typeface="Calibri"/>
              </a:rPr>
              <a:t> </a:t>
            </a:r>
            <a:r>
              <a:rPr sz="900" spc="-10">
                <a:latin typeface="Calibri"/>
                <a:cs typeface="Calibri"/>
              </a:rPr>
              <a:t>purposes</a:t>
            </a:r>
            <a:r>
              <a:rPr sz="900" spc="-20">
                <a:latin typeface="Calibri"/>
                <a:cs typeface="Calibri"/>
              </a:rPr>
              <a:t> </a:t>
            </a:r>
            <a:r>
              <a:rPr sz="900">
                <a:latin typeface="Calibri"/>
                <a:cs typeface="Calibri"/>
              </a:rPr>
              <a:t>and</a:t>
            </a:r>
            <a:r>
              <a:rPr sz="900" spc="-15">
                <a:latin typeface="Calibri"/>
                <a:cs typeface="Calibri"/>
              </a:rPr>
              <a:t> </a:t>
            </a:r>
            <a:r>
              <a:rPr sz="900" spc="-10">
                <a:latin typeface="Calibri"/>
                <a:cs typeface="Calibri"/>
              </a:rPr>
              <a:t>should</a:t>
            </a:r>
            <a:r>
              <a:rPr sz="900" spc="-25">
                <a:latin typeface="Calibri"/>
                <a:cs typeface="Calibri"/>
              </a:rPr>
              <a:t> </a:t>
            </a:r>
            <a:r>
              <a:rPr sz="900">
                <a:latin typeface="Calibri"/>
                <a:cs typeface="Calibri"/>
              </a:rPr>
              <a:t>not</a:t>
            </a:r>
            <a:r>
              <a:rPr sz="900" spc="-10">
                <a:latin typeface="Calibri"/>
                <a:cs typeface="Calibri"/>
              </a:rPr>
              <a:t> be</a:t>
            </a:r>
            <a:r>
              <a:rPr sz="900" spc="-35">
                <a:latin typeface="Calibri"/>
                <a:cs typeface="Calibri"/>
              </a:rPr>
              <a:t> </a:t>
            </a:r>
            <a:r>
              <a:rPr sz="900" spc="-10">
                <a:latin typeface="Calibri"/>
                <a:cs typeface="Calibri"/>
              </a:rPr>
              <a:t>construed</a:t>
            </a:r>
            <a:r>
              <a:rPr sz="900" spc="-40">
                <a:latin typeface="Calibri"/>
                <a:cs typeface="Calibri"/>
              </a:rPr>
              <a:t> </a:t>
            </a:r>
            <a:r>
              <a:rPr sz="900">
                <a:latin typeface="Calibri"/>
                <a:cs typeface="Calibri"/>
              </a:rPr>
              <a:t>as</a:t>
            </a:r>
            <a:r>
              <a:rPr sz="900" spc="-35">
                <a:latin typeface="Calibri"/>
                <a:cs typeface="Calibri"/>
              </a:rPr>
              <a:t> </a:t>
            </a:r>
            <a:r>
              <a:rPr sz="900">
                <a:latin typeface="Calibri"/>
                <a:cs typeface="Calibri"/>
              </a:rPr>
              <a:t>an</a:t>
            </a:r>
            <a:r>
              <a:rPr sz="900" spc="-15">
                <a:latin typeface="Calibri"/>
                <a:cs typeface="Calibri"/>
              </a:rPr>
              <a:t> </a:t>
            </a:r>
            <a:r>
              <a:rPr sz="900" spc="-10">
                <a:latin typeface="Calibri"/>
                <a:cs typeface="Calibri"/>
              </a:rPr>
              <a:t>offer</a:t>
            </a:r>
            <a:r>
              <a:rPr sz="900" spc="-30">
                <a:latin typeface="Calibri"/>
                <a:cs typeface="Calibri"/>
              </a:rPr>
              <a:t> </a:t>
            </a:r>
            <a:r>
              <a:rPr sz="900">
                <a:latin typeface="Calibri"/>
                <a:cs typeface="Calibri"/>
              </a:rPr>
              <a:t>to</a:t>
            </a:r>
            <a:r>
              <a:rPr sz="900" spc="-5">
                <a:latin typeface="Calibri"/>
                <a:cs typeface="Calibri"/>
              </a:rPr>
              <a:t> </a:t>
            </a:r>
            <a:r>
              <a:rPr sz="900" spc="-10">
                <a:latin typeface="Calibri"/>
                <a:cs typeface="Calibri"/>
              </a:rPr>
              <a:t>buy</a:t>
            </a:r>
            <a:r>
              <a:rPr sz="900" spc="-35">
                <a:latin typeface="Calibri"/>
                <a:cs typeface="Calibri"/>
              </a:rPr>
              <a:t> </a:t>
            </a:r>
            <a:r>
              <a:rPr sz="900">
                <a:latin typeface="Calibri"/>
                <a:cs typeface="Calibri"/>
              </a:rPr>
              <a:t>or</a:t>
            </a:r>
            <a:r>
              <a:rPr sz="900" spc="25">
                <a:latin typeface="Calibri"/>
                <a:cs typeface="Calibri"/>
              </a:rPr>
              <a:t> </a:t>
            </a:r>
            <a:r>
              <a:rPr sz="900">
                <a:latin typeface="Calibri"/>
                <a:cs typeface="Calibri"/>
              </a:rPr>
              <a:t>sell</a:t>
            </a:r>
            <a:r>
              <a:rPr sz="900" spc="15">
                <a:latin typeface="Calibri"/>
                <a:cs typeface="Calibri"/>
              </a:rPr>
              <a:t> </a:t>
            </a:r>
            <a:r>
              <a:rPr sz="900">
                <a:latin typeface="Calibri"/>
                <a:cs typeface="Calibri"/>
              </a:rPr>
              <a:t>or</a:t>
            </a:r>
            <a:r>
              <a:rPr sz="900" spc="15">
                <a:latin typeface="Calibri"/>
                <a:cs typeface="Calibri"/>
              </a:rPr>
              <a:t> </a:t>
            </a:r>
            <a:r>
              <a:rPr sz="900" spc="-50">
                <a:latin typeface="Calibri"/>
                <a:cs typeface="Calibri"/>
              </a:rPr>
              <a:t>a</a:t>
            </a:r>
            <a:r>
              <a:rPr sz="900" spc="500">
                <a:latin typeface="Calibri"/>
                <a:cs typeface="Calibri"/>
              </a:rPr>
              <a:t> </a:t>
            </a:r>
            <a:r>
              <a:rPr sz="900" spc="-10">
                <a:latin typeface="Calibri"/>
                <a:cs typeface="Calibri"/>
              </a:rPr>
              <a:t>solicitation</a:t>
            </a:r>
            <a:r>
              <a:rPr sz="900" spc="-20">
                <a:latin typeface="Calibri"/>
                <a:cs typeface="Calibri"/>
              </a:rPr>
              <a:t> </a:t>
            </a:r>
            <a:r>
              <a:rPr sz="900">
                <a:latin typeface="Calibri"/>
                <a:cs typeface="Calibri"/>
              </a:rPr>
              <a:t>of</a:t>
            </a:r>
            <a:r>
              <a:rPr sz="900" spc="-10">
                <a:latin typeface="Calibri"/>
                <a:cs typeface="Calibri"/>
              </a:rPr>
              <a:t> </a:t>
            </a:r>
            <a:r>
              <a:rPr sz="900">
                <a:latin typeface="Calibri"/>
                <a:cs typeface="Calibri"/>
              </a:rPr>
              <a:t>an</a:t>
            </a:r>
            <a:r>
              <a:rPr sz="900" spc="-15">
                <a:latin typeface="Calibri"/>
                <a:cs typeface="Calibri"/>
              </a:rPr>
              <a:t> </a:t>
            </a:r>
            <a:r>
              <a:rPr sz="900">
                <a:latin typeface="Calibri"/>
                <a:cs typeface="Calibri"/>
              </a:rPr>
              <a:t>offer</a:t>
            </a:r>
            <a:r>
              <a:rPr sz="900" spc="-10">
                <a:latin typeface="Calibri"/>
                <a:cs typeface="Calibri"/>
              </a:rPr>
              <a:t> </a:t>
            </a:r>
            <a:r>
              <a:rPr sz="900">
                <a:latin typeface="Calibri"/>
                <a:cs typeface="Calibri"/>
              </a:rPr>
              <a:t>to</a:t>
            </a:r>
            <a:r>
              <a:rPr sz="900" spc="-5">
                <a:latin typeface="Calibri"/>
                <a:cs typeface="Calibri"/>
              </a:rPr>
              <a:t> </a:t>
            </a:r>
            <a:r>
              <a:rPr sz="900">
                <a:latin typeface="Calibri"/>
                <a:cs typeface="Calibri"/>
              </a:rPr>
              <a:t>buy</a:t>
            </a:r>
            <a:r>
              <a:rPr sz="900" spc="-10">
                <a:latin typeface="Calibri"/>
                <a:cs typeface="Calibri"/>
              </a:rPr>
              <a:t> </a:t>
            </a:r>
            <a:r>
              <a:rPr sz="900">
                <a:latin typeface="Calibri"/>
                <a:cs typeface="Calibri"/>
              </a:rPr>
              <a:t>or</a:t>
            </a:r>
            <a:r>
              <a:rPr sz="900" spc="-10">
                <a:latin typeface="Calibri"/>
                <a:cs typeface="Calibri"/>
              </a:rPr>
              <a:t> </a:t>
            </a:r>
            <a:r>
              <a:rPr sz="900">
                <a:latin typeface="Calibri"/>
                <a:cs typeface="Calibri"/>
              </a:rPr>
              <a:t>sell</a:t>
            </a:r>
            <a:r>
              <a:rPr sz="900" spc="-10">
                <a:latin typeface="Calibri"/>
                <a:cs typeface="Calibri"/>
              </a:rPr>
              <a:t> securities</a:t>
            </a:r>
            <a:r>
              <a:rPr sz="900" spc="-15">
                <a:latin typeface="Calibri"/>
                <a:cs typeface="Calibri"/>
              </a:rPr>
              <a:t> </a:t>
            </a:r>
            <a:r>
              <a:rPr sz="900">
                <a:latin typeface="Calibri"/>
                <a:cs typeface="Calibri"/>
              </a:rPr>
              <a:t>or</a:t>
            </a:r>
            <a:r>
              <a:rPr sz="900" spc="-10">
                <a:latin typeface="Calibri"/>
                <a:cs typeface="Calibri"/>
              </a:rPr>
              <a:t> </a:t>
            </a:r>
            <a:r>
              <a:rPr sz="900">
                <a:latin typeface="Calibri"/>
                <a:cs typeface="Calibri"/>
              </a:rPr>
              <a:t>any</a:t>
            </a:r>
            <a:r>
              <a:rPr sz="900" spc="5">
                <a:latin typeface="Calibri"/>
                <a:cs typeface="Calibri"/>
              </a:rPr>
              <a:t> </a:t>
            </a:r>
            <a:r>
              <a:rPr sz="900" spc="-10">
                <a:latin typeface="Calibri"/>
                <a:cs typeface="Calibri"/>
              </a:rPr>
              <a:t>financial</a:t>
            </a:r>
            <a:r>
              <a:rPr sz="900">
                <a:latin typeface="Calibri"/>
                <a:cs typeface="Calibri"/>
              </a:rPr>
              <a:t> </a:t>
            </a:r>
            <a:r>
              <a:rPr sz="900" spc="-10">
                <a:latin typeface="Calibri"/>
                <a:cs typeface="Calibri"/>
              </a:rPr>
              <a:t>instruments. </a:t>
            </a:r>
            <a:r>
              <a:rPr sz="900">
                <a:latin typeface="Calibri"/>
                <a:cs typeface="Calibri"/>
              </a:rPr>
              <a:t>The</a:t>
            </a:r>
            <a:r>
              <a:rPr sz="900" spc="-15">
                <a:latin typeface="Calibri"/>
                <a:cs typeface="Calibri"/>
              </a:rPr>
              <a:t> </a:t>
            </a:r>
            <a:r>
              <a:rPr sz="900">
                <a:latin typeface="Calibri"/>
                <a:cs typeface="Calibri"/>
              </a:rPr>
              <a:t>value</a:t>
            </a:r>
            <a:r>
              <a:rPr sz="900" spc="-15">
                <a:latin typeface="Calibri"/>
                <a:cs typeface="Calibri"/>
              </a:rPr>
              <a:t> </a:t>
            </a:r>
            <a:r>
              <a:rPr sz="900">
                <a:latin typeface="Calibri"/>
                <a:cs typeface="Calibri"/>
              </a:rPr>
              <a:t>of</a:t>
            </a:r>
            <a:r>
              <a:rPr sz="900" spc="-10">
                <a:latin typeface="Calibri"/>
                <a:cs typeface="Calibri"/>
              </a:rPr>
              <a:t> </a:t>
            </a:r>
            <a:r>
              <a:rPr sz="900">
                <a:latin typeface="Calibri"/>
                <a:cs typeface="Calibri"/>
              </a:rPr>
              <a:t>any</a:t>
            </a:r>
            <a:r>
              <a:rPr sz="900" spc="25">
                <a:latin typeface="Calibri"/>
                <a:cs typeface="Calibri"/>
              </a:rPr>
              <a:t> </a:t>
            </a:r>
            <a:r>
              <a:rPr sz="900" spc="-10">
                <a:latin typeface="Calibri"/>
                <a:cs typeface="Calibri"/>
              </a:rPr>
              <a:t>investment </a:t>
            </a:r>
            <a:r>
              <a:rPr sz="900">
                <a:latin typeface="Calibri"/>
                <a:cs typeface="Calibri"/>
              </a:rPr>
              <a:t>is</a:t>
            </a:r>
            <a:r>
              <a:rPr sz="900" spc="-20">
                <a:latin typeface="Calibri"/>
                <a:cs typeface="Calibri"/>
              </a:rPr>
              <a:t> </a:t>
            </a:r>
            <a:r>
              <a:rPr sz="900">
                <a:latin typeface="Calibri"/>
                <a:cs typeface="Calibri"/>
              </a:rPr>
              <a:t>subject</a:t>
            </a:r>
            <a:r>
              <a:rPr sz="900" spc="-10">
                <a:latin typeface="Calibri"/>
                <a:cs typeface="Calibri"/>
              </a:rPr>
              <a:t> </a:t>
            </a:r>
            <a:r>
              <a:rPr sz="900">
                <a:latin typeface="Calibri"/>
                <a:cs typeface="Calibri"/>
              </a:rPr>
              <a:t>to</a:t>
            </a:r>
            <a:r>
              <a:rPr sz="900" spc="-5">
                <a:latin typeface="Calibri"/>
                <a:cs typeface="Calibri"/>
              </a:rPr>
              <a:t> </a:t>
            </a:r>
            <a:r>
              <a:rPr sz="900" spc="-10">
                <a:latin typeface="Calibri"/>
                <a:cs typeface="Calibri"/>
              </a:rPr>
              <a:t>fluctuations,</a:t>
            </a:r>
            <a:r>
              <a:rPr sz="900" spc="500">
                <a:latin typeface="Calibri"/>
                <a:cs typeface="Calibri"/>
              </a:rPr>
              <a:t> </a:t>
            </a:r>
            <a:r>
              <a:rPr sz="900">
                <a:latin typeface="Calibri"/>
                <a:cs typeface="Calibri"/>
              </a:rPr>
              <a:t>i.e., may</a:t>
            </a:r>
            <a:r>
              <a:rPr sz="900" spc="5">
                <a:latin typeface="Calibri"/>
                <a:cs typeface="Calibri"/>
              </a:rPr>
              <a:t> </a:t>
            </a:r>
            <a:r>
              <a:rPr sz="900">
                <a:latin typeface="Calibri"/>
                <a:cs typeface="Calibri"/>
              </a:rPr>
              <a:t>fall and</a:t>
            </a:r>
            <a:r>
              <a:rPr sz="900" spc="-10">
                <a:latin typeface="Calibri"/>
                <a:cs typeface="Calibri"/>
              </a:rPr>
              <a:t> </a:t>
            </a:r>
            <a:r>
              <a:rPr sz="900">
                <a:latin typeface="Calibri"/>
                <a:cs typeface="Calibri"/>
              </a:rPr>
              <a:t>rise. Past performance</a:t>
            </a:r>
            <a:r>
              <a:rPr sz="900" spc="-5">
                <a:latin typeface="Calibri"/>
                <a:cs typeface="Calibri"/>
              </a:rPr>
              <a:t> </a:t>
            </a:r>
            <a:r>
              <a:rPr sz="900">
                <a:latin typeface="Calibri"/>
                <a:cs typeface="Calibri"/>
              </a:rPr>
              <a:t>is</a:t>
            </a:r>
            <a:r>
              <a:rPr sz="900" spc="-5">
                <a:latin typeface="Calibri"/>
                <a:cs typeface="Calibri"/>
              </a:rPr>
              <a:t> </a:t>
            </a:r>
            <a:r>
              <a:rPr sz="900">
                <a:latin typeface="Calibri"/>
                <a:cs typeface="Calibri"/>
              </a:rPr>
              <a:t>no guide</a:t>
            </a:r>
            <a:r>
              <a:rPr sz="900" spc="-5">
                <a:latin typeface="Calibri"/>
                <a:cs typeface="Calibri"/>
              </a:rPr>
              <a:t> </a:t>
            </a:r>
            <a:r>
              <a:rPr sz="900">
                <a:latin typeface="Calibri"/>
                <a:cs typeface="Calibri"/>
              </a:rPr>
              <a:t>to</a:t>
            </a:r>
            <a:r>
              <a:rPr sz="900" spc="5">
                <a:latin typeface="Calibri"/>
                <a:cs typeface="Calibri"/>
              </a:rPr>
              <a:t> </a:t>
            </a:r>
            <a:r>
              <a:rPr sz="900">
                <a:latin typeface="Calibri"/>
                <a:cs typeface="Calibri"/>
              </a:rPr>
              <a:t>the</a:t>
            </a:r>
            <a:r>
              <a:rPr sz="900" spc="-5">
                <a:latin typeface="Calibri"/>
                <a:cs typeface="Calibri"/>
              </a:rPr>
              <a:t> </a:t>
            </a:r>
            <a:r>
              <a:rPr sz="900">
                <a:latin typeface="Calibri"/>
                <a:cs typeface="Calibri"/>
              </a:rPr>
              <a:t>future.</a:t>
            </a:r>
            <a:r>
              <a:rPr sz="900" spc="-5">
                <a:latin typeface="Calibri"/>
                <a:cs typeface="Calibri"/>
              </a:rPr>
              <a:t> </a:t>
            </a:r>
            <a:r>
              <a:rPr sz="900">
                <a:latin typeface="Calibri"/>
                <a:cs typeface="Calibri"/>
              </a:rPr>
              <a:t>The</a:t>
            </a:r>
            <a:r>
              <a:rPr sz="900" spc="-5">
                <a:latin typeface="Calibri"/>
                <a:cs typeface="Calibri"/>
              </a:rPr>
              <a:t> </a:t>
            </a:r>
            <a:r>
              <a:rPr sz="900">
                <a:latin typeface="Calibri"/>
                <a:cs typeface="Calibri"/>
              </a:rPr>
              <a:t>rate</a:t>
            </a:r>
            <a:r>
              <a:rPr sz="900" spc="-5">
                <a:latin typeface="Calibri"/>
                <a:cs typeface="Calibri"/>
              </a:rPr>
              <a:t> </a:t>
            </a:r>
            <a:r>
              <a:rPr sz="900">
                <a:latin typeface="Calibri"/>
                <a:cs typeface="Calibri"/>
              </a:rPr>
              <a:t>of</a:t>
            </a:r>
            <a:r>
              <a:rPr sz="900" spc="5">
                <a:latin typeface="Calibri"/>
                <a:cs typeface="Calibri"/>
              </a:rPr>
              <a:t> </a:t>
            </a:r>
            <a:r>
              <a:rPr sz="900">
                <a:latin typeface="Calibri"/>
                <a:cs typeface="Calibri"/>
              </a:rPr>
              <a:t>exchange</a:t>
            </a:r>
            <a:r>
              <a:rPr sz="900" spc="-5">
                <a:latin typeface="Calibri"/>
                <a:cs typeface="Calibri"/>
              </a:rPr>
              <a:t> </a:t>
            </a:r>
            <a:r>
              <a:rPr sz="900">
                <a:latin typeface="Calibri"/>
                <a:cs typeface="Calibri"/>
              </a:rPr>
              <a:t>between</a:t>
            </a:r>
            <a:r>
              <a:rPr sz="900" spc="-10">
                <a:latin typeface="Calibri"/>
                <a:cs typeface="Calibri"/>
              </a:rPr>
              <a:t> </a:t>
            </a:r>
            <a:r>
              <a:rPr sz="900">
                <a:latin typeface="Calibri"/>
                <a:cs typeface="Calibri"/>
              </a:rPr>
              <a:t>currencies</a:t>
            </a:r>
            <a:r>
              <a:rPr sz="900" spc="-5">
                <a:latin typeface="Calibri"/>
                <a:cs typeface="Calibri"/>
              </a:rPr>
              <a:t> </a:t>
            </a:r>
            <a:r>
              <a:rPr sz="900">
                <a:latin typeface="Calibri"/>
                <a:cs typeface="Calibri"/>
              </a:rPr>
              <a:t>may</a:t>
            </a:r>
            <a:r>
              <a:rPr sz="900" spc="5">
                <a:latin typeface="Calibri"/>
                <a:cs typeface="Calibri"/>
              </a:rPr>
              <a:t> </a:t>
            </a:r>
            <a:r>
              <a:rPr sz="900">
                <a:latin typeface="Calibri"/>
                <a:cs typeface="Calibri"/>
              </a:rPr>
              <a:t>cause</a:t>
            </a:r>
            <a:r>
              <a:rPr sz="900" spc="-25">
                <a:latin typeface="Calibri"/>
                <a:cs typeface="Calibri"/>
              </a:rPr>
              <a:t> </a:t>
            </a:r>
            <a:r>
              <a:rPr sz="900">
                <a:latin typeface="Calibri"/>
                <a:cs typeface="Calibri"/>
              </a:rPr>
              <a:t>the</a:t>
            </a:r>
            <a:r>
              <a:rPr sz="900" spc="-45">
                <a:latin typeface="Calibri"/>
                <a:cs typeface="Calibri"/>
              </a:rPr>
              <a:t> </a:t>
            </a:r>
            <a:r>
              <a:rPr sz="900" spc="-10">
                <a:latin typeface="Calibri"/>
                <a:cs typeface="Calibri"/>
              </a:rPr>
              <a:t>value</a:t>
            </a:r>
            <a:r>
              <a:rPr sz="900" spc="500">
                <a:latin typeface="Calibri"/>
                <a:cs typeface="Calibri"/>
              </a:rPr>
              <a:t> </a:t>
            </a:r>
            <a:r>
              <a:rPr sz="900">
                <a:latin typeface="Calibri"/>
                <a:cs typeface="Calibri"/>
              </a:rPr>
              <a:t>of</a:t>
            </a:r>
            <a:r>
              <a:rPr sz="900" spc="55">
                <a:latin typeface="Calibri"/>
                <a:cs typeface="Calibri"/>
              </a:rPr>
              <a:t> </a:t>
            </a:r>
            <a:r>
              <a:rPr sz="900">
                <a:latin typeface="Calibri"/>
                <a:cs typeface="Calibri"/>
              </a:rPr>
              <a:t>investment</a:t>
            </a:r>
            <a:r>
              <a:rPr sz="900" spc="65">
                <a:latin typeface="Calibri"/>
                <a:cs typeface="Calibri"/>
              </a:rPr>
              <a:t> </a:t>
            </a:r>
            <a:r>
              <a:rPr sz="900">
                <a:latin typeface="Calibri"/>
                <a:cs typeface="Calibri"/>
              </a:rPr>
              <a:t>to</a:t>
            </a:r>
            <a:r>
              <a:rPr sz="900" spc="80">
                <a:latin typeface="Calibri"/>
                <a:cs typeface="Calibri"/>
              </a:rPr>
              <a:t> </a:t>
            </a:r>
            <a:r>
              <a:rPr sz="900">
                <a:latin typeface="Calibri"/>
                <a:cs typeface="Calibri"/>
              </a:rPr>
              <a:t>increase</a:t>
            </a:r>
            <a:r>
              <a:rPr sz="900" spc="45">
                <a:latin typeface="Calibri"/>
                <a:cs typeface="Calibri"/>
              </a:rPr>
              <a:t> </a:t>
            </a:r>
            <a:r>
              <a:rPr sz="900">
                <a:latin typeface="Calibri"/>
                <a:cs typeface="Calibri"/>
              </a:rPr>
              <a:t>or</a:t>
            </a:r>
            <a:r>
              <a:rPr sz="900" spc="55">
                <a:latin typeface="Calibri"/>
                <a:cs typeface="Calibri"/>
              </a:rPr>
              <a:t> </a:t>
            </a:r>
            <a:r>
              <a:rPr sz="900">
                <a:latin typeface="Calibri"/>
                <a:cs typeface="Calibri"/>
              </a:rPr>
              <a:t>diminish.</a:t>
            </a:r>
            <a:r>
              <a:rPr sz="900" spc="50">
                <a:latin typeface="Calibri"/>
                <a:cs typeface="Calibri"/>
              </a:rPr>
              <a:t> </a:t>
            </a:r>
            <a:r>
              <a:rPr sz="900">
                <a:latin typeface="Calibri"/>
                <a:cs typeface="Calibri"/>
              </a:rPr>
              <a:t>Hence</a:t>
            </a:r>
            <a:r>
              <a:rPr sz="900" spc="45">
                <a:latin typeface="Calibri"/>
                <a:cs typeface="Calibri"/>
              </a:rPr>
              <a:t> </a:t>
            </a:r>
            <a:r>
              <a:rPr sz="900">
                <a:latin typeface="Calibri"/>
                <a:cs typeface="Calibri"/>
              </a:rPr>
              <a:t>investors</a:t>
            </a:r>
            <a:r>
              <a:rPr sz="900" spc="30">
                <a:latin typeface="Calibri"/>
                <a:cs typeface="Calibri"/>
              </a:rPr>
              <a:t> </a:t>
            </a:r>
            <a:r>
              <a:rPr sz="900">
                <a:latin typeface="Calibri"/>
                <a:cs typeface="Calibri"/>
              </a:rPr>
              <a:t>may</a:t>
            </a:r>
            <a:r>
              <a:rPr sz="900" spc="55">
                <a:latin typeface="Calibri"/>
                <a:cs typeface="Calibri"/>
              </a:rPr>
              <a:t> </a:t>
            </a:r>
            <a:r>
              <a:rPr sz="900">
                <a:latin typeface="Calibri"/>
                <a:cs typeface="Calibri"/>
              </a:rPr>
              <a:t>not</a:t>
            </a:r>
            <a:r>
              <a:rPr sz="900" spc="65">
                <a:latin typeface="Calibri"/>
                <a:cs typeface="Calibri"/>
              </a:rPr>
              <a:t> </a:t>
            </a:r>
            <a:r>
              <a:rPr sz="900">
                <a:latin typeface="Calibri"/>
                <a:cs typeface="Calibri"/>
              </a:rPr>
              <a:t>get</a:t>
            </a:r>
            <a:r>
              <a:rPr sz="900" spc="45">
                <a:latin typeface="Calibri"/>
                <a:cs typeface="Calibri"/>
              </a:rPr>
              <a:t> </a:t>
            </a:r>
            <a:r>
              <a:rPr sz="900">
                <a:latin typeface="Calibri"/>
                <a:cs typeface="Calibri"/>
              </a:rPr>
              <a:t>back</a:t>
            </a:r>
            <a:r>
              <a:rPr sz="900" spc="35">
                <a:latin typeface="Calibri"/>
                <a:cs typeface="Calibri"/>
              </a:rPr>
              <a:t> </a:t>
            </a:r>
            <a:r>
              <a:rPr sz="900">
                <a:latin typeface="Calibri"/>
                <a:cs typeface="Calibri"/>
              </a:rPr>
              <a:t>the</a:t>
            </a:r>
            <a:r>
              <a:rPr sz="900" spc="30">
                <a:latin typeface="Calibri"/>
                <a:cs typeface="Calibri"/>
              </a:rPr>
              <a:t> </a:t>
            </a:r>
            <a:r>
              <a:rPr sz="900">
                <a:latin typeface="Calibri"/>
                <a:cs typeface="Calibri"/>
              </a:rPr>
              <a:t>full</a:t>
            </a:r>
            <a:r>
              <a:rPr sz="900" spc="45">
                <a:latin typeface="Calibri"/>
                <a:cs typeface="Calibri"/>
              </a:rPr>
              <a:t> </a:t>
            </a:r>
            <a:r>
              <a:rPr sz="900">
                <a:latin typeface="Calibri"/>
                <a:cs typeface="Calibri"/>
              </a:rPr>
              <a:t>value</a:t>
            </a:r>
            <a:r>
              <a:rPr sz="900" spc="30">
                <a:latin typeface="Calibri"/>
                <a:cs typeface="Calibri"/>
              </a:rPr>
              <a:t> </a:t>
            </a:r>
            <a:r>
              <a:rPr sz="900">
                <a:latin typeface="Calibri"/>
                <a:cs typeface="Calibri"/>
              </a:rPr>
              <a:t>of</a:t>
            </a:r>
            <a:r>
              <a:rPr sz="900" spc="60">
                <a:latin typeface="Calibri"/>
                <a:cs typeface="Calibri"/>
              </a:rPr>
              <a:t> </a:t>
            </a:r>
            <a:r>
              <a:rPr sz="900">
                <a:latin typeface="Calibri"/>
                <a:cs typeface="Calibri"/>
              </a:rPr>
              <a:t>their</a:t>
            </a:r>
            <a:r>
              <a:rPr sz="900" spc="45">
                <a:latin typeface="Calibri"/>
                <a:cs typeface="Calibri"/>
              </a:rPr>
              <a:t> </a:t>
            </a:r>
            <a:r>
              <a:rPr sz="900">
                <a:latin typeface="Calibri"/>
                <a:cs typeface="Calibri"/>
              </a:rPr>
              <a:t>original</a:t>
            </a:r>
            <a:r>
              <a:rPr sz="900" spc="55">
                <a:latin typeface="Calibri"/>
                <a:cs typeface="Calibri"/>
              </a:rPr>
              <a:t> </a:t>
            </a:r>
            <a:r>
              <a:rPr sz="900">
                <a:latin typeface="Calibri"/>
                <a:cs typeface="Calibri"/>
              </a:rPr>
              <a:t>investment.</a:t>
            </a:r>
            <a:r>
              <a:rPr sz="900" spc="90">
                <a:latin typeface="Calibri"/>
                <a:cs typeface="Calibri"/>
              </a:rPr>
              <a:t> </a:t>
            </a:r>
            <a:r>
              <a:rPr sz="900" spc="-10">
                <a:latin typeface="Calibri"/>
                <a:cs typeface="Calibri"/>
              </a:rPr>
              <a:t>Meristem</a:t>
            </a:r>
            <a:r>
              <a:rPr sz="900" spc="500">
                <a:latin typeface="Calibri"/>
                <a:cs typeface="Calibri"/>
              </a:rPr>
              <a:t> </a:t>
            </a:r>
            <a:r>
              <a:rPr sz="900">
                <a:latin typeface="Calibri"/>
                <a:cs typeface="Calibri"/>
              </a:rPr>
              <a:t>Securities</a:t>
            </a:r>
            <a:r>
              <a:rPr sz="900" spc="95">
                <a:latin typeface="Calibri"/>
                <a:cs typeface="Calibri"/>
              </a:rPr>
              <a:t> </a:t>
            </a:r>
            <a:r>
              <a:rPr sz="900">
                <a:latin typeface="Calibri"/>
                <a:cs typeface="Calibri"/>
              </a:rPr>
              <a:t>is</a:t>
            </a:r>
            <a:r>
              <a:rPr sz="900" spc="95">
                <a:latin typeface="Calibri"/>
                <a:cs typeface="Calibri"/>
              </a:rPr>
              <a:t> </a:t>
            </a:r>
            <a:r>
              <a:rPr sz="900">
                <a:latin typeface="Calibri"/>
                <a:cs typeface="Calibri"/>
              </a:rPr>
              <a:t>registered</a:t>
            </a:r>
            <a:r>
              <a:rPr sz="900" spc="95">
                <a:latin typeface="Calibri"/>
                <a:cs typeface="Calibri"/>
              </a:rPr>
              <a:t> </a:t>
            </a:r>
            <a:r>
              <a:rPr sz="900">
                <a:latin typeface="Calibri"/>
                <a:cs typeface="Calibri"/>
              </a:rPr>
              <a:t>with</a:t>
            </a:r>
            <a:r>
              <a:rPr sz="900" spc="95">
                <a:latin typeface="Calibri"/>
                <a:cs typeface="Calibri"/>
              </a:rPr>
              <a:t> </a:t>
            </a:r>
            <a:r>
              <a:rPr sz="900">
                <a:latin typeface="Calibri"/>
                <a:cs typeface="Calibri"/>
              </a:rPr>
              <a:t>the</a:t>
            </a:r>
            <a:r>
              <a:rPr sz="900" spc="110">
                <a:latin typeface="Calibri"/>
                <a:cs typeface="Calibri"/>
              </a:rPr>
              <a:t> </a:t>
            </a:r>
            <a:r>
              <a:rPr sz="900">
                <a:latin typeface="Calibri"/>
                <a:cs typeface="Calibri"/>
              </a:rPr>
              <a:t>Securities</a:t>
            </a:r>
            <a:r>
              <a:rPr sz="900" spc="95">
                <a:latin typeface="Calibri"/>
                <a:cs typeface="Calibri"/>
              </a:rPr>
              <a:t> </a:t>
            </a:r>
            <a:r>
              <a:rPr sz="900">
                <a:latin typeface="Calibri"/>
                <a:cs typeface="Calibri"/>
              </a:rPr>
              <a:t>and</a:t>
            </a:r>
            <a:r>
              <a:rPr sz="900" spc="95">
                <a:latin typeface="Calibri"/>
                <a:cs typeface="Calibri"/>
              </a:rPr>
              <a:t> </a:t>
            </a:r>
            <a:r>
              <a:rPr sz="900">
                <a:latin typeface="Calibri"/>
                <a:cs typeface="Calibri"/>
              </a:rPr>
              <a:t>Exchange</a:t>
            </a:r>
            <a:r>
              <a:rPr sz="900" spc="100">
                <a:latin typeface="Calibri"/>
                <a:cs typeface="Calibri"/>
              </a:rPr>
              <a:t> </a:t>
            </a:r>
            <a:r>
              <a:rPr sz="900">
                <a:latin typeface="Calibri"/>
                <a:cs typeface="Calibri"/>
              </a:rPr>
              <a:t>(SEC)</a:t>
            </a:r>
            <a:r>
              <a:rPr sz="900" spc="105">
                <a:latin typeface="Calibri"/>
                <a:cs typeface="Calibri"/>
              </a:rPr>
              <a:t> </a:t>
            </a:r>
            <a:r>
              <a:rPr sz="900">
                <a:latin typeface="Calibri"/>
                <a:cs typeface="Calibri"/>
              </a:rPr>
              <a:t>and</a:t>
            </a:r>
            <a:r>
              <a:rPr sz="900" spc="95">
                <a:latin typeface="Calibri"/>
                <a:cs typeface="Calibri"/>
              </a:rPr>
              <a:t> </a:t>
            </a:r>
            <a:r>
              <a:rPr sz="900">
                <a:latin typeface="Calibri"/>
                <a:cs typeface="Calibri"/>
              </a:rPr>
              <a:t>is</a:t>
            </a:r>
            <a:r>
              <a:rPr sz="900" spc="95">
                <a:latin typeface="Calibri"/>
                <a:cs typeface="Calibri"/>
              </a:rPr>
              <a:t> </a:t>
            </a:r>
            <a:r>
              <a:rPr sz="900">
                <a:latin typeface="Calibri"/>
                <a:cs typeface="Calibri"/>
              </a:rPr>
              <a:t>also</a:t>
            </a:r>
            <a:r>
              <a:rPr sz="900" spc="105">
                <a:latin typeface="Calibri"/>
                <a:cs typeface="Calibri"/>
              </a:rPr>
              <a:t> </a:t>
            </a:r>
            <a:r>
              <a:rPr sz="900">
                <a:latin typeface="Calibri"/>
                <a:cs typeface="Calibri"/>
              </a:rPr>
              <a:t>a</a:t>
            </a:r>
            <a:r>
              <a:rPr sz="900" spc="100">
                <a:latin typeface="Calibri"/>
                <a:cs typeface="Calibri"/>
              </a:rPr>
              <a:t> </a:t>
            </a:r>
            <a:r>
              <a:rPr sz="900">
                <a:latin typeface="Calibri"/>
                <a:cs typeface="Calibri"/>
              </a:rPr>
              <a:t>member</a:t>
            </a:r>
            <a:r>
              <a:rPr sz="900" spc="100">
                <a:latin typeface="Calibri"/>
                <a:cs typeface="Calibri"/>
              </a:rPr>
              <a:t> </a:t>
            </a:r>
            <a:r>
              <a:rPr sz="900">
                <a:latin typeface="Calibri"/>
                <a:cs typeface="Calibri"/>
              </a:rPr>
              <a:t>of</a:t>
            </a:r>
            <a:r>
              <a:rPr sz="900" spc="100">
                <a:latin typeface="Calibri"/>
                <a:cs typeface="Calibri"/>
              </a:rPr>
              <a:t> </a:t>
            </a:r>
            <a:r>
              <a:rPr sz="900">
                <a:latin typeface="Calibri"/>
                <a:cs typeface="Calibri"/>
              </a:rPr>
              <a:t>The</a:t>
            </a:r>
            <a:r>
              <a:rPr sz="900" spc="95">
                <a:latin typeface="Calibri"/>
                <a:cs typeface="Calibri"/>
              </a:rPr>
              <a:t> </a:t>
            </a:r>
            <a:r>
              <a:rPr sz="900">
                <a:latin typeface="Calibri"/>
                <a:cs typeface="Calibri"/>
              </a:rPr>
              <a:t>Nigerian</a:t>
            </a:r>
            <a:r>
              <a:rPr sz="900" spc="100">
                <a:latin typeface="Calibri"/>
                <a:cs typeface="Calibri"/>
              </a:rPr>
              <a:t> </a:t>
            </a:r>
            <a:r>
              <a:rPr sz="900">
                <a:latin typeface="Calibri"/>
                <a:cs typeface="Calibri"/>
              </a:rPr>
              <a:t>Stock</a:t>
            </a:r>
            <a:r>
              <a:rPr sz="900" spc="100">
                <a:latin typeface="Calibri"/>
                <a:cs typeface="Calibri"/>
              </a:rPr>
              <a:t> </a:t>
            </a:r>
            <a:r>
              <a:rPr sz="900">
                <a:latin typeface="Calibri"/>
                <a:cs typeface="Calibri"/>
              </a:rPr>
              <a:t>Exchange</a:t>
            </a:r>
            <a:r>
              <a:rPr sz="900" spc="95">
                <a:latin typeface="Calibri"/>
                <a:cs typeface="Calibri"/>
              </a:rPr>
              <a:t> </a:t>
            </a:r>
            <a:r>
              <a:rPr sz="900" spc="-10">
                <a:latin typeface="Calibri"/>
                <a:cs typeface="Calibri"/>
              </a:rPr>
              <a:t>(NSE).</a:t>
            </a:r>
            <a:r>
              <a:rPr sz="900" spc="500">
                <a:latin typeface="Calibri"/>
                <a:cs typeface="Calibri"/>
              </a:rPr>
              <a:t> </a:t>
            </a:r>
            <a:r>
              <a:rPr sz="900">
                <a:latin typeface="Calibri"/>
                <a:cs typeface="Calibri"/>
              </a:rPr>
              <a:t>Meristem</a:t>
            </a:r>
            <a:r>
              <a:rPr sz="900" spc="125">
                <a:latin typeface="Calibri"/>
                <a:cs typeface="Calibri"/>
              </a:rPr>
              <a:t> </a:t>
            </a:r>
            <a:r>
              <a:rPr sz="900">
                <a:latin typeface="Calibri"/>
                <a:cs typeface="Calibri"/>
              </a:rPr>
              <a:t>Securities'</a:t>
            </a:r>
            <a:r>
              <a:rPr sz="900" spc="130">
                <a:latin typeface="Calibri"/>
                <a:cs typeface="Calibri"/>
              </a:rPr>
              <a:t> </a:t>
            </a:r>
            <a:r>
              <a:rPr sz="900">
                <a:latin typeface="Calibri"/>
                <a:cs typeface="Calibri"/>
              </a:rPr>
              <a:t>registered</a:t>
            </a:r>
            <a:r>
              <a:rPr sz="900" spc="140">
                <a:latin typeface="Calibri"/>
                <a:cs typeface="Calibri"/>
              </a:rPr>
              <a:t> </a:t>
            </a:r>
            <a:r>
              <a:rPr sz="900">
                <a:latin typeface="Calibri"/>
                <a:cs typeface="Calibri"/>
              </a:rPr>
              <a:t>office</a:t>
            </a:r>
            <a:r>
              <a:rPr sz="900" spc="120">
                <a:latin typeface="Calibri"/>
                <a:cs typeface="Calibri"/>
              </a:rPr>
              <a:t> </a:t>
            </a:r>
            <a:r>
              <a:rPr sz="900">
                <a:latin typeface="Calibri"/>
                <a:cs typeface="Calibri"/>
              </a:rPr>
              <a:t>is</a:t>
            </a:r>
            <a:r>
              <a:rPr sz="900" spc="120">
                <a:latin typeface="Calibri"/>
                <a:cs typeface="Calibri"/>
              </a:rPr>
              <a:t> </a:t>
            </a:r>
            <a:r>
              <a:rPr sz="900">
                <a:latin typeface="Calibri"/>
                <a:cs typeface="Calibri"/>
              </a:rPr>
              <a:t>at</a:t>
            </a:r>
            <a:r>
              <a:rPr sz="900" spc="125">
                <a:latin typeface="Calibri"/>
                <a:cs typeface="Calibri"/>
              </a:rPr>
              <a:t> </a:t>
            </a:r>
            <a:r>
              <a:rPr sz="900">
                <a:latin typeface="Calibri"/>
                <a:cs typeface="Calibri"/>
              </a:rPr>
              <a:t>20A</a:t>
            </a:r>
            <a:r>
              <a:rPr sz="900" spc="130">
                <a:latin typeface="Calibri"/>
                <a:cs typeface="Calibri"/>
              </a:rPr>
              <a:t> </a:t>
            </a:r>
            <a:r>
              <a:rPr sz="900">
                <a:latin typeface="Calibri"/>
                <a:cs typeface="Calibri"/>
              </a:rPr>
              <a:t>Gerrard</a:t>
            </a:r>
            <a:r>
              <a:rPr sz="900" spc="120">
                <a:latin typeface="Calibri"/>
                <a:cs typeface="Calibri"/>
              </a:rPr>
              <a:t> </a:t>
            </a:r>
            <a:r>
              <a:rPr sz="900">
                <a:latin typeface="Calibri"/>
                <a:cs typeface="Calibri"/>
              </a:rPr>
              <a:t>Road,</a:t>
            </a:r>
            <a:r>
              <a:rPr sz="900" spc="125">
                <a:latin typeface="Calibri"/>
                <a:cs typeface="Calibri"/>
              </a:rPr>
              <a:t> </a:t>
            </a:r>
            <a:r>
              <a:rPr sz="900">
                <a:latin typeface="Calibri"/>
                <a:cs typeface="Calibri"/>
              </a:rPr>
              <a:t>Ikoyi,</a:t>
            </a:r>
            <a:r>
              <a:rPr sz="900" spc="130">
                <a:latin typeface="Calibri"/>
                <a:cs typeface="Calibri"/>
              </a:rPr>
              <a:t> </a:t>
            </a:r>
            <a:r>
              <a:rPr sz="900">
                <a:latin typeface="Calibri"/>
                <a:cs typeface="Calibri"/>
              </a:rPr>
              <a:t>Lagos,</a:t>
            </a:r>
            <a:r>
              <a:rPr sz="900" spc="125">
                <a:latin typeface="Calibri"/>
                <a:cs typeface="Calibri"/>
              </a:rPr>
              <a:t> </a:t>
            </a:r>
            <a:r>
              <a:rPr sz="900">
                <a:latin typeface="Calibri"/>
                <a:cs typeface="Calibri"/>
              </a:rPr>
              <a:t>Nigeria.</a:t>
            </a:r>
            <a:r>
              <a:rPr sz="900" spc="125">
                <a:latin typeface="Calibri"/>
                <a:cs typeface="Calibri"/>
              </a:rPr>
              <a:t> </a:t>
            </a:r>
            <a:r>
              <a:rPr sz="900">
                <a:latin typeface="Calibri"/>
                <a:cs typeface="Calibri"/>
              </a:rPr>
              <a:t>Website:</a:t>
            </a:r>
            <a:r>
              <a:rPr sz="900" spc="125">
                <a:latin typeface="Calibri"/>
                <a:cs typeface="Calibri"/>
              </a:rPr>
              <a:t> </a:t>
            </a:r>
            <a:r>
              <a:rPr sz="900">
                <a:latin typeface="Calibri"/>
                <a:cs typeface="Calibri"/>
              </a:rPr>
              <a:t>www.meristemng.com;</a:t>
            </a:r>
            <a:r>
              <a:rPr sz="900" spc="125">
                <a:latin typeface="Calibri"/>
                <a:cs typeface="Calibri"/>
              </a:rPr>
              <a:t> </a:t>
            </a:r>
            <a:r>
              <a:rPr sz="900" spc="-10">
                <a:latin typeface="Calibri"/>
                <a:cs typeface="Calibri"/>
              </a:rPr>
              <a:t>Email:</a:t>
            </a:r>
            <a:r>
              <a:rPr sz="900" spc="500">
                <a:latin typeface="Calibri"/>
                <a:cs typeface="Calibri"/>
              </a:rPr>
              <a:t> </a:t>
            </a:r>
            <a:r>
              <a:rPr sz="900" spc="-10">
                <a:latin typeface="Calibri"/>
                <a:cs typeface="Calibri"/>
                <a:hlinkClick r:id="rId3"/>
              </a:rPr>
              <a:t>research@meristemng.com.</a:t>
            </a:r>
            <a:r>
              <a:rPr sz="900" spc="20">
                <a:latin typeface="Calibri"/>
                <a:cs typeface="Calibri"/>
              </a:rPr>
              <a:t> </a:t>
            </a:r>
            <a:r>
              <a:rPr sz="900" b="1">
                <a:latin typeface="Calibri"/>
                <a:cs typeface="Calibri"/>
              </a:rPr>
              <a:t>©</a:t>
            </a:r>
            <a:r>
              <a:rPr sz="900" b="1" spc="15">
                <a:latin typeface="Calibri"/>
                <a:cs typeface="Calibri"/>
              </a:rPr>
              <a:t> </a:t>
            </a:r>
            <a:r>
              <a:rPr sz="900" b="1" spc="-10">
                <a:latin typeface="Calibri"/>
                <a:cs typeface="Calibri"/>
              </a:rPr>
              <a:t>Meristem</a:t>
            </a:r>
            <a:r>
              <a:rPr sz="900" b="1" spc="15">
                <a:latin typeface="Calibri"/>
                <a:cs typeface="Calibri"/>
              </a:rPr>
              <a:t> </a:t>
            </a:r>
            <a:r>
              <a:rPr sz="900" b="1">
                <a:latin typeface="Calibri"/>
                <a:cs typeface="Calibri"/>
              </a:rPr>
              <a:t>Securities</a:t>
            </a:r>
            <a:r>
              <a:rPr sz="900" b="1" spc="15">
                <a:latin typeface="Calibri"/>
                <a:cs typeface="Calibri"/>
              </a:rPr>
              <a:t> </a:t>
            </a:r>
            <a:r>
              <a:rPr sz="900" b="1">
                <a:latin typeface="Calibri"/>
                <a:cs typeface="Calibri"/>
              </a:rPr>
              <a:t>Limited</a:t>
            </a:r>
            <a:r>
              <a:rPr sz="900" b="1" spc="10">
                <a:latin typeface="Calibri"/>
                <a:cs typeface="Calibri"/>
              </a:rPr>
              <a:t> </a:t>
            </a:r>
            <a:r>
              <a:rPr sz="900" b="1" spc="-20">
                <a:latin typeface="Calibri"/>
                <a:cs typeface="Calibri"/>
              </a:rPr>
              <a:t>2024.</a:t>
            </a:r>
            <a:endParaRPr sz="900">
              <a:latin typeface="Calibri"/>
              <a:cs typeface="Calibri"/>
            </a:endParaRPr>
          </a:p>
        </p:txBody>
      </p:sp>
      <p:pic>
        <p:nvPicPr>
          <p:cNvPr id="8" name="object 8"/>
          <p:cNvPicPr/>
          <p:nvPr/>
        </p:nvPicPr>
        <p:blipFill>
          <a:blip r:embed="rId9" cstate="print"/>
          <a:stretch>
            <a:fillRect/>
          </a:stretch>
        </p:blipFill>
        <p:spPr>
          <a:xfrm>
            <a:off x="514350" y="431800"/>
            <a:ext cx="997051" cy="246379"/>
          </a:xfrm>
          <a:prstGeom prst="rect">
            <a:avLst/>
          </a:prstGeom>
        </p:spPr>
      </p:pic>
      <p:sp>
        <p:nvSpPr>
          <p:cNvPr id="9" name="object 9"/>
          <p:cNvSpPr/>
          <p:nvPr/>
        </p:nvSpPr>
        <p:spPr>
          <a:xfrm>
            <a:off x="645794" y="2731770"/>
            <a:ext cx="6732270" cy="635"/>
          </a:xfrm>
          <a:custGeom>
            <a:avLst/>
            <a:gdLst/>
            <a:ahLst/>
            <a:cxnLst/>
            <a:rect l="l" t="t" r="r" b="b"/>
            <a:pathLst>
              <a:path w="6732270" h="635">
                <a:moveTo>
                  <a:pt x="0" y="0"/>
                </a:moveTo>
                <a:lnTo>
                  <a:pt x="6732270" y="634"/>
                </a:lnTo>
              </a:path>
            </a:pathLst>
          </a:custGeom>
          <a:ln w="22225">
            <a:solidFill>
              <a:srgbClr val="339966"/>
            </a:solidFill>
          </a:ln>
        </p:spPr>
        <p:txBody>
          <a:bodyPr wrap="square" lIns="0" tIns="0" rIns="0" bIns="0" rtlCol="0"/>
          <a:lstStyle/>
          <a:p>
            <a:endParaRPr/>
          </a:p>
        </p:txBody>
      </p:sp>
      <p:sp>
        <p:nvSpPr>
          <p:cNvPr id="10" name="object 10"/>
          <p:cNvSpPr/>
          <p:nvPr/>
        </p:nvSpPr>
        <p:spPr>
          <a:xfrm>
            <a:off x="431165" y="3593719"/>
            <a:ext cx="6767830" cy="2540"/>
          </a:xfrm>
          <a:custGeom>
            <a:avLst/>
            <a:gdLst/>
            <a:ahLst/>
            <a:cxnLst/>
            <a:rect l="l" t="t" r="r" b="b"/>
            <a:pathLst>
              <a:path w="6767830" h="2539">
                <a:moveTo>
                  <a:pt x="0" y="0"/>
                </a:moveTo>
                <a:lnTo>
                  <a:pt x="6767830" y="2539"/>
                </a:lnTo>
              </a:path>
            </a:pathLst>
          </a:custGeom>
          <a:ln w="12700">
            <a:solidFill>
              <a:srgbClr val="339966"/>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Felicia  Awolope</dc:creator>
  <cp:revision>1</cp:revision>
  <dcterms:created xsi:type="dcterms:W3CDTF">2024-03-15T22:32:51Z</dcterms:created>
  <dcterms:modified xsi:type="dcterms:W3CDTF">2024-11-18T16:45:37Z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2024-02-16T00:00:00Z</vt:filetime>
  </property>
  <property fmtid="{D5CDD505-2E9C-101B-9397-08002B2CF9AE}" pid="3" name="Creator">
    <vt:lpwstr>Microsoft® Word for Microsoft 365</vt:lpwstr>
  </property>
  <property fmtid="{D5CDD505-2E9C-101B-9397-08002B2CF9AE}" pid="4" name="LastSaved">
    <vt:filetime>2024-03-15T00:00:00Z</vt:filetime>
  </property>
  <property fmtid="{D5CDD505-2E9C-101B-9397-08002B2CF9AE}" pid="5" name="MSIP_Label_8dddcb09-a0c4-48d3-8f16-a2ebf46797be_ActionId">
    <vt:lpwstr>94ec18c4-6df0-4197-b8a4-8fc3ab39e1e8</vt:lpwstr>
  </property>
  <property fmtid="{D5CDD505-2E9C-101B-9397-08002B2CF9AE}" pid="6" name="MSIP_Label_8dddcb09-a0c4-48d3-8f16-a2ebf46797be_ContentBits">
    <vt:lpwstr>0</vt:lpwstr>
  </property>
  <property fmtid="{D5CDD505-2E9C-101B-9397-08002B2CF9AE}" pid="7" name="MSIP_Label_8dddcb09-a0c4-48d3-8f16-a2ebf46797be_Enabled">
    <vt:lpwstr>true</vt:lpwstr>
  </property>
  <property fmtid="{D5CDD505-2E9C-101B-9397-08002B2CF9AE}" pid="8" name="MSIP_Label_8dddcb09-a0c4-48d3-8f16-a2ebf46797be_Method">
    <vt:lpwstr>Standard</vt:lpwstr>
  </property>
  <property fmtid="{D5CDD505-2E9C-101B-9397-08002B2CF9AE}" pid="9" name="MSIP_Label_8dddcb09-a0c4-48d3-8f16-a2ebf46797be_Name">
    <vt:lpwstr>defa4170-0d19-0005-0004-bc88714345d2</vt:lpwstr>
  </property>
  <property fmtid="{D5CDD505-2E9C-101B-9397-08002B2CF9AE}" pid="10" name="MSIP_Label_8dddcb09-a0c4-48d3-8f16-a2ebf46797be_SetDate">
    <vt:lpwstr>2023-01-16T09:13:17Z</vt:lpwstr>
  </property>
  <property fmtid="{D5CDD505-2E9C-101B-9397-08002B2CF9AE}" pid="11" name="MSIP_Label_8dddcb09-a0c4-48d3-8f16-a2ebf46797be_SiteId">
    <vt:lpwstr>4520bde9-94b5-4f4c-ab20-213cd19c6255</vt:lpwstr>
  </property>
  <property fmtid="{D5CDD505-2E9C-101B-9397-08002B2CF9AE}" pid="12" name="Producer">
    <vt:lpwstr>Microsoft® Word for Microsoft 365</vt:lpwstr>
  </property>
</Properties>
</file>